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739" r:id="rId2"/>
    <p:sldId id="256" r:id="rId3"/>
    <p:sldId id="1666" r:id="rId4"/>
    <p:sldId id="1667" r:id="rId5"/>
    <p:sldId id="1668" r:id="rId6"/>
    <p:sldId id="1669" r:id="rId7"/>
    <p:sldId id="2738" r:id="rId8"/>
    <p:sldId id="1670" r:id="rId9"/>
    <p:sldId id="1578" r:id="rId10"/>
    <p:sldId id="1700" r:id="rId11"/>
    <p:sldId id="1579" r:id="rId12"/>
    <p:sldId id="1581" r:id="rId13"/>
    <p:sldId id="1568" r:id="rId14"/>
    <p:sldId id="1518" r:id="rId15"/>
    <p:sldId id="1571" r:id="rId16"/>
    <p:sldId id="1570" r:id="rId17"/>
    <p:sldId id="1572" r:id="rId18"/>
    <p:sldId id="1573" r:id="rId19"/>
    <p:sldId id="1574" r:id="rId20"/>
    <p:sldId id="1584" r:id="rId21"/>
    <p:sldId id="1587" r:id="rId22"/>
    <p:sldId id="1588" r:id="rId23"/>
    <p:sldId id="1589" r:id="rId24"/>
    <p:sldId id="2737" r:id="rId25"/>
    <p:sldId id="1592" r:id="rId26"/>
    <p:sldId id="1593" r:id="rId27"/>
    <p:sldId id="1596" r:id="rId28"/>
    <p:sldId id="1597" r:id="rId29"/>
    <p:sldId id="1594" r:id="rId30"/>
    <p:sldId id="1599" r:id="rId31"/>
    <p:sldId id="1600" r:id="rId32"/>
    <p:sldId id="1602" r:id="rId33"/>
    <p:sldId id="1601" r:id="rId34"/>
    <p:sldId id="1582" r:id="rId35"/>
    <p:sldId id="1591" r:id="rId36"/>
    <p:sldId id="1680" r:id="rId37"/>
    <p:sldId id="1493" r:id="rId38"/>
    <p:sldId id="1683" r:id="rId39"/>
    <p:sldId id="1682" r:id="rId40"/>
    <p:sldId id="1603" r:id="rId41"/>
    <p:sldId id="1697" r:id="rId42"/>
    <p:sldId id="1698" r:id="rId43"/>
    <p:sldId id="1701" r:id="rId44"/>
    <p:sldId id="1702" r:id="rId45"/>
    <p:sldId id="1703" r:id="rId46"/>
    <p:sldId id="1605" r:id="rId47"/>
    <p:sldId id="1704" r:id="rId48"/>
    <p:sldId id="1705" r:id="rId49"/>
    <p:sldId id="1684" r:id="rId50"/>
    <p:sldId id="1678" r:id="rId51"/>
    <p:sldId id="1685" r:id="rId52"/>
    <p:sldId id="1686" r:id="rId53"/>
    <p:sldId id="1687" r:id="rId54"/>
    <p:sldId id="1692" r:id="rId55"/>
    <p:sldId id="1757" r:id="rId56"/>
    <p:sldId id="1758" r:id="rId57"/>
    <p:sldId id="1759" r:id="rId58"/>
    <p:sldId id="1691" r:id="rId59"/>
    <p:sldId id="1712" r:id="rId60"/>
    <p:sldId id="1710" r:id="rId61"/>
    <p:sldId id="1715" r:id="rId62"/>
    <p:sldId id="1714" r:id="rId63"/>
    <p:sldId id="1760" r:id="rId64"/>
    <p:sldId id="1615" r:id="rId65"/>
    <p:sldId id="1614" r:id="rId66"/>
    <p:sldId id="1616" r:id="rId67"/>
    <p:sldId id="1618" r:id="rId68"/>
    <p:sldId id="1617" r:id="rId69"/>
    <p:sldId id="1613" r:id="rId70"/>
    <p:sldId id="1619" r:id="rId71"/>
    <p:sldId id="1622" r:id="rId72"/>
    <p:sldId id="1716" r:id="rId73"/>
    <p:sldId id="1717" r:id="rId74"/>
    <p:sldId id="2740" r:id="rId75"/>
    <p:sldId id="1466" r:id="rId76"/>
    <p:sldId id="1480" r:id="rId77"/>
    <p:sldId id="1676" r:id="rId78"/>
    <p:sldId id="1624" r:id="rId79"/>
    <p:sldId id="1626" r:id="rId80"/>
    <p:sldId id="1625" r:id="rId81"/>
    <p:sldId id="1677" r:id="rId82"/>
    <p:sldId id="1627" r:id="rId83"/>
    <p:sldId id="1628" r:id="rId84"/>
    <p:sldId id="1629" r:id="rId85"/>
    <p:sldId id="1630" r:id="rId86"/>
    <p:sldId id="1632" r:id="rId87"/>
    <p:sldId id="1631" r:id="rId88"/>
    <p:sldId id="1633" r:id="rId89"/>
    <p:sldId id="1557" r:id="rId90"/>
    <p:sldId id="1562" r:id="rId91"/>
    <p:sldId id="1718" r:id="rId92"/>
    <p:sldId id="1719" r:id="rId93"/>
    <p:sldId id="1720" r:id="rId94"/>
    <p:sldId id="1721" r:id="rId95"/>
    <p:sldId id="1722" r:id="rId96"/>
    <p:sldId id="1634" r:id="rId97"/>
    <p:sldId id="1635" r:id="rId98"/>
    <p:sldId id="1636" r:id="rId99"/>
    <p:sldId id="1640" r:id="rId100"/>
    <p:sldId id="1641" r:id="rId101"/>
    <p:sldId id="1638" r:id="rId102"/>
    <p:sldId id="1643" r:id="rId103"/>
    <p:sldId id="1642" r:id="rId104"/>
    <p:sldId id="1644" r:id="rId105"/>
    <p:sldId id="1646" r:id="rId106"/>
    <p:sldId id="1647" r:id="rId107"/>
    <p:sldId id="1649" r:id="rId108"/>
    <p:sldId id="1650" r:id="rId109"/>
    <p:sldId id="1648" r:id="rId110"/>
    <p:sldId id="2743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FFFF00"/>
    <a:srgbClr val="A6A6A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6"/>
    <p:restoredTop sz="67483"/>
  </p:normalViewPr>
  <p:slideViewPr>
    <p:cSldViewPr snapToGrid="0">
      <p:cViewPr varScale="1">
        <p:scale>
          <a:sx n="84" d="100"/>
          <a:sy n="84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D1E9-315B-1842-B350-FBBFB7782A15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B80E-16FB-5147-84AD-5036D4E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4F72-C587-89A6-9C87-198ACC9B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58E36-62D8-8984-5711-0A427712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9C58B-1D5D-DD09-E213-ECD546D0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are you feeling today?</a:t>
            </a:r>
          </a:p>
          <a:p>
            <a:r>
              <a:rPr lang="en-US"/>
              <a:t>https://www.polleverywhere.com/multiple_choice_polls/nZZaGNqugEouNBLCX5ogC?state=opened&amp;flow=Default&amp;onscreen=persist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C2172-5F17-9926-A9F9-A6D7D05BA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279AC-5B6A-39B8-3F74-89917586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96BE6-2424-3438-40AA-C67D30403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D6B8B-90C5-E643-91CE-96A9BC736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data from earlier years only overestimate current population growth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2CD0E-F488-D5B5-744B-06EB977AB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848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062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2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63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62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636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91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76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34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fertility rate = average number of offspring per woman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0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406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Que. 2 The number of individuals in age class 3 in the next year is given by:</a:t>
            </a:r>
          </a:p>
          <a:p>
            <a:r>
              <a:rPr lang="en-US"/>
              <a:t>https://www.polleverywhere.com/multiple_choice_polls/mzLdr86glrEEOpW0rPfEk?state=opened&amp;flow=Default&amp;onscreen=persist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data from earlier years only underestimate current population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6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7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Malthus. English cleric in the late 1700s, early 1800s.</a:t>
            </a:r>
          </a:p>
          <a:p>
            <a:r>
              <a:rPr lang="en-US" i="1" dirty="0">
                <a:effectLst/>
                <a:latin typeface="Helvetica" pitchFamily="2" charset="0"/>
              </a:rPr>
              <a:t>Published the book anonymously.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54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Malthus. English cleric in the late 1700s, early 1800s.</a:t>
            </a:r>
          </a:p>
          <a:p>
            <a:r>
              <a:rPr lang="en-US" i="0" dirty="0">
                <a:effectLst/>
                <a:latin typeface="Helvetica" pitchFamily="2" charset="0"/>
              </a:rPr>
              <a:t>Inspired strong reactions. Darwin was inspired. Marx was disgusted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Marx claimed that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poverty and hunger was a result of the capitalist economy, not population growth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. He argued that food supplies would keep pace with population growth if wealth was distributed fairly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Malthus offered no basis for his arithmetical ratio for food, and there were occasions in which food had increased geometrically to match a geometric rise in population (as in North America)</a:t>
            </a:r>
          </a:p>
          <a:p>
            <a:r>
              <a:rPr lang="en-US" i="0" dirty="0">
                <a:effectLst/>
                <a:latin typeface="Helvetica" pitchFamily="2" charset="0"/>
              </a:rPr>
              <a:t>Indeed, the industrial revolution proved that human food production could keep pace with population growth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5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Malthus. English cleric in the late 1700s, early 1800s.</a:t>
            </a:r>
          </a:p>
          <a:p>
            <a:r>
              <a:rPr lang="en-US" i="0" dirty="0">
                <a:effectLst/>
                <a:latin typeface="Helvetica" pitchFamily="2" charset="0"/>
              </a:rPr>
              <a:t>Inspired strong reactions. Darwin was inspired. Marx was disgusted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Marx claimed that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poverty and hunger was a result of the capitalist economy, not population growth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. He argued that food supplies would keep pace with population growth if wealth was distributed fairly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Malthus offered no basis for his arithmetical ratio for food, and there were occasions in which food had increased geometrically to match a geometric rise in population (as in North America)</a:t>
            </a:r>
          </a:p>
          <a:p>
            <a:r>
              <a:rPr lang="en-US" i="0" dirty="0">
                <a:effectLst/>
                <a:latin typeface="Helvetica" pitchFamily="2" charset="0"/>
              </a:rPr>
              <a:t>Indeed, the industrial revolution proved that human food production could keep pace with population growth</a:t>
            </a:r>
          </a:p>
          <a:p>
            <a:endParaRPr lang="en-US" i="0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Led him to write a second essay that proposed all kinds of ways to keep population in check: famine, war, abortion, delayed marriage. Very anti-charity</a:t>
            </a:r>
          </a:p>
          <a:p>
            <a:endParaRPr lang="en-US" i="0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An Essay on the Principle of Population, or a View of its Past and Present Effects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on Human Happiness, With an Enquiry Into Our Prospects Respecting the Future Removal or Mitigation of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Evils Which It Occasions</a:t>
            </a:r>
            <a:endParaRPr lang="en-US" dirty="0">
              <a:effectLst/>
              <a:latin typeface="Helvetica" pitchFamily="2" charset="0"/>
            </a:endParaRPr>
          </a:p>
          <a:p>
            <a:endParaRPr lang="en-US" i="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8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8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R vs. K selected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0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0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9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7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4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91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4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88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62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4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92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47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about what happens when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26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Orange </a:t>
            </a:r>
            <a:r>
              <a:rPr lang="en-US" dirty="0" err="1"/>
              <a:t>roughy</a:t>
            </a:r>
            <a:r>
              <a:rPr lang="en-US" dirty="0"/>
              <a:t> = overexploited fishery in mostly southern hemisphere. Large, very long-lived fish. Biggest fishery in NZ but also important in Australia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exceeding carrying capacity as might have been projected in 1990… Maybe the US is starting to move towards an S curve but Madagascar definitely not</a:t>
            </a:r>
          </a:p>
          <a:p>
            <a:endParaRPr lang="en-US" dirty="0"/>
          </a:p>
          <a:p>
            <a:r>
              <a:rPr lang="en-US" dirty="0"/>
              <a:t>The question is whether we overshoot our own K, as Malthus predicted - or not!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46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Logistic growth suggests that there are density-dependent growth rates and that carrying capacity is a stable equilibrium in the dynamical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an  This means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4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 K is a stable equilibrium. Small negative perturbations to the system will result in r &gt; 0 which will grow to N=K. Small negative perturbations to the system will result in r &lt;0 and sink to N=K</a:t>
            </a:r>
          </a:p>
          <a:p>
            <a:r>
              <a:rPr lang="en-US" dirty="0"/>
              <a:t>N= 0 is an unstable equilibrium. Small perturbations to the system around N=0 will result in r &gt; 0 which will grow to N = 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9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81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8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2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58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04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9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N=4 is a stable equilibrium. Small negative perturbations to the system will result in r &gt; 0 which will grow to N=4. Small negative perturbations to the system will result in r &lt;0 and sink to N=4.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N=6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5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N=6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09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 1 is an unstable equilibrium.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negative perturbations to the system around N=2 will sink to N=0.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positive perturbations to the system around N=2 will will grow to N=4.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N=.5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84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32629"/>
                </a:solidFill>
                <a:effectLst/>
                <a:latin typeface="STIXGeneral"/>
              </a:rPr>
              <a:t>𝐌2−4𝐇𝐌𝐤 &gt; 0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⇒</a:t>
            </a:r>
            <a:r>
              <a:rPr lang="en-US" b="1" i="0" u="none" strike="noStrike" dirty="0">
                <a:solidFill>
                  <a:srgbClr val="232629"/>
                </a:solidFill>
                <a:effectLst/>
                <a:latin typeface="STIXGeneral"/>
              </a:rPr>
              <a:t> 𝐇&lt;𝐤𝐌4  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�2−4��� &gt; 0 ⇒ �&lt;��4  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("subcritical harvesting"): we have two equilibrium solutions smaller than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, the "carrying capacity" in the standard logistic model, that we could call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�+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; the differential equation becomes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𝑑𝑃𝑑𝑡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 =  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𝑘𝑀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·(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+)·(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−)  ,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����  =  −��·(�−�+)·(�−�−)  ,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which is separable and can be solved by using partial-fraction decomposition; we in turn have three cases for the initial condition,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 , 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 ,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�0&lt;�−  ,  �−&lt;�0&lt;�+  ,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0&gt;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 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�0&gt;�+  ;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we find that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�+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"attractor" (stable) equilibrium solution 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"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repeller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" (unstable) equilibrium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Georgia" panose="02040502050405020303" pitchFamily="18" charset="0"/>
            </a:endParaRPr>
          </a:p>
          <a:p>
            <a:endParaRPr lang="en-US" b="0" i="0" dirty="0">
              <a:solidFill>
                <a:srgbClr val="23262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 1 is an unstable equilibrium.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negative perturbations to the system around N=2 will sink to N=0.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positive perturbations to the system around N=2 will will grow to N=4.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N=.5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99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by filling in values of N on either side of N=2.5 (try N=3 and N=2) for harvesting = 0.25*5/4 = 0.312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20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8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2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3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28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5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776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51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831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5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2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 Hardin  = Malthusian, anti-welfare philosophy</a:t>
            </a:r>
          </a:p>
          <a:p>
            <a:r>
              <a:rPr lang="en-US" dirty="0"/>
              <a:t>Contrast with Elinor Ostrom’s work on successful cooperation for managing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1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 Hardin  = Malthusian, anti-welfare philosophy</a:t>
            </a:r>
          </a:p>
          <a:p>
            <a:r>
              <a:rPr lang="en-US" dirty="0"/>
              <a:t>Contrast with Elinor Ostrom’s work on successful cooperation for managing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24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092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11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148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79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609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964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65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39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43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68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09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50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207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03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Que. 1 To get the most fish over the long term, assuming the population is subject to logistic growth, one should</a:t>
            </a:r>
          </a:p>
          <a:p>
            <a:r>
              <a:rPr lang="en-US"/>
              <a:t>https://www.polleverywhere.com/multiple_choice_polls/1b56JrgFr8EKUhuawVkOR?state=opened&amp;flow=Default&amp;onscreen=persist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514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explore ecology – using models – across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94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28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824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5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9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937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6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06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10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29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4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66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85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748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1980s, scientists from Cambridge have been censusing them annually and tagging every individual. They exhibit these dramatic population fluctuations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1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data from earlier years only overestimate current population growth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78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232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857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27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64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585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89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634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15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E90-A368-DAEC-FC0B-2486E9D1C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1E314-5518-1D79-BF07-5A9BFB69F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1FE5-8D60-3237-1DB9-47FACA88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C537-B604-C5D6-4134-3483BE0F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9345-C242-1FEF-E60C-EC74A4A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61E-0296-B8A4-F1F4-E32062C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93F8-DFF9-9F96-0281-EDB20DDEB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D9A4-664A-000E-1001-0AD2229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F86E-5F5C-456B-7ED9-917FC39F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C763-1771-295C-B535-A4DD766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73A9B-E688-636A-4789-C007089FA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7FF3-75BC-0499-9C51-AB40BFC1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BF91-E459-5DCD-4381-8A36B79C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ECDA-21D5-22E9-080A-021AD9B6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B0745-BC3F-7E81-DBC4-08E3D0A2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34D-09FE-6918-FE45-15E33646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E866-9B53-589F-805B-0254AD78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4AA3-5232-8739-C553-AF97D020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11C9-F524-24F8-631F-AAD5331F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2679-D988-7617-6DB4-A1F83F9F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7477-01DB-A4BF-0AE0-C4226445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42D3E-B9F6-8E6D-419E-161CD988B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82E5-CA33-1169-FD6E-D5106A6C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17B2-5513-3A0E-D95F-696FEB52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562C-1BA7-4F95-3BBE-06049AA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15D6-1270-8FAD-0714-B79BACB6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0C8C-66D8-F02D-4ABE-AEB70174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4FB9A-EA0F-0F94-8B70-E0B1E19BD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EBE8-A5E8-6B0F-2464-E3EDD913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4699-5130-46C3-1C95-7484019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E41A6-3B2D-DE43-383F-A66C5A4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C475-9579-BC61-DA5B-B21B1A4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5BA8-7995-51F0-CCCB-00338150E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CB6-8216-A289-49FA-0A04BF643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BE779-E8B3-36E4-21EA-DC8FE9202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0A61C-E25C-C4E2-029D-5448C3F5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8F4B3-1432-9D13-737B-EFF50DB8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4E071-45EB-5016-59EF-630E7C69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4FE0-9050-0C84-D6C5-C5B48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7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CA1-C131-8738-DB26-82F740EA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64DC8-F28B-EBA2-773C-17BFC49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A56C5-9A7C-1A82-A7AB-C4960E2D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F694-1FBE-9DB8-9102-F28D268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5F3F7-81B0-D923-F54D-E1DE1622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1316-AF1D-E3FE-3744-530C08B8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D7E0-C4A4-348D-CAE8-F2E33443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5467-E5FC-0229-422B-B1F743F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B004-97A0-5596-4D19-521BB0B7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277C6-C1C9-04F9-2EF2-5638AB04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10642-8797-5B88-7230-34223E6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6E50-0C2B-EED7-14EE-E6EA546B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05C84-EBF0-645D-BB09-03B7FF5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C2E8-BC90-3317-DF82-0BA28FF8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ACC62-8342-BD43-D3A4-72718503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8FF2-FF4E-DFD6-9B05-80525461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E83C7-2974-D191-EAF8-BEC7E48B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EFD32-B838-05CC-3D0E-FA5C4B8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81DA7-2014-782B-6DD7-754E786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AF372-CE2A-119A-E828-FADF709C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249B-CB45-BECD-E78C-D5AB463E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0245-AEF8-8665-1A06-9415E1FA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B186-76C0-7E49-B58A-0AF75FA9177A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E361-DF9E-4B01-F6A1-D54038762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7D22-0DA6-49B1-F2D4-3CDB5D2A2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50.png"/><Relationship Id="rId4" Type="http://schemas.openxmlformats.org/officeDocument/2006/relationships/image" Target="../media/image1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200.png"/><Relationship Id="rId4" Type="http://schemas.openxmlformats.org/officeDocument/2006/relationships/image" Target="../media/image4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14.jpe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emf"/><Relationship Id="rId4" Type="http://schemas.openxmlformats.org/officeDocument/2006/relationships/image" Target="../media/image35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0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A02B1-31AE-F2C8-3C3D-31D5E91D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8D2D-93AF-090E-F045-9D60A7413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7BE13-0D7C-441E-BA80-7F7C1AEC5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nZZaGNqugEouNBLCX5ogC?state=opened&amp;flow=Default&amp;onscreen=persist">
            <a:extLst>
              <a:ext uri="{FF2B5EF4-FFF2-40B4-BE49-F238E27FC236}">
                <a16:creationId xmlns:a16="http://schemas.microsoft.com/office/drawing/2014/main" id="{9222ED8D-94F7-B0F1-4FDD-D5E31F6FE9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0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3AA1-B28C-1307-6190-616967B4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1659-CEBF-1473-E43F-EAB301FA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A9727F1-07F6-437D-D0C3-3C5C6915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5" y="1845029"/>
            <a:ext cx="5734456" cy="4302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1FC77-86B8-4007-8278-0D7A4D26EB64}"/>
              </a:ext>
            </a:extLst>
          </p:cNvPr>
          <p:cNvSpPr/>
          <p:nvPr/>
        </p:nvSpPr>
        <p:spPr>
          <a:xfrm>
            <a:off x="7120648" y="2288099"/>
            <a:ext cx="42331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US growth rates slowed over the time period!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/>
              <a:t>Model fits to data from earlier years </a:t>
            </a:r>
            <a:r>
              <a:rPr lang="en-US" sz="2400" b="1" dirty="0">
                <a:solidFill>
                  <a:srgbClr val="C00000"/>
                </a:solidFill>
              </a:rPr>
              <a:t>overestimate </a:t>
            </a:r>
            <a:r>
              <a:rPr lang="en-US" sz="2400" dirty="0"/>
              <a:t>current population growth rates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0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</a:t>
                </a:r>
                <a:r>
                  <a:rPr lang="en-US" sz="2200" b="1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/>
              <p:nvPr/>
            </p:nvSpPr>
            <p:spPr>
              <a:xfrm>
                <a:off x="1546375" y="6248311"/>
                <a:ext cx="71309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dirty="0"/>
                  <a:t>(pop grows 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 &gt;1 and declines 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 &lt; 1)</a:t>
                </a:r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75" y="6248311"/>
                <a:ext cx="7130950" cy="430887"/>
              </a:xfrm>
              <a:prstGeom prst="rect">
                <a:avLst/>
              </a:prstGeom>
              <a:blipFill>
                <a:blip r:embed="rId4"/>
                <a:stretch>
                  <a:fillRect t="-11429" r="-1066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948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/>
              <p:nvPr/>
            </p:nvSpPr>
            <p:spPr>
              <a:xfrm>
                <a:off x="2606889" y="6213325"/>
                <a:ext cx="7130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C00000"/>
                    </a:solidFill>
                    <a:latin typeface="Helvetica" pitchFamily="2" charset="0"/>
                    <a:sym typeface="Symbol" pitchFamily="2" charset="2"/>
                  </a:rPr>
                  <a:t></a:t>
                </a:r>
                <a:r>
                  <a:rPr lang="en-US" sz="2400" dirty="0">
                    <a:latin typeface="Helvetica" pitchFamily="2" charset="0"/>
                    <a:sym typeface="Symbol" pitchFamily="2" charset="2"/>
                  </a:rPr>
                  <a:t> =</a:t>
                </a:r>
                <a:r>
                  <a:rPr lang="en-US" sz="2400" dirty="0">
                    <a:solidFill>
                      <a:srgbClr val="FF0000"/>
                    </a:solidFill>
                    <a:latin typeface="Helvetica" pitchFamily="2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200" b="1" i="1" baseline="-250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US" sz="2200" dirty="0"/>
                  <a:t> where G = length of a generation (often 1 year)</a:t>
                </a:r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89" y="6213325"/>
                <a:ext cx="7130950" cy="461665"/>
              </a:xfrm>
              <a:prstGeom prst="rect">
                <a:avLst/>
              </a:prstGeom>
              <a:blipFill>
                <a:blip r:embed="rId4"/>
                <a:stretch>
                  <a:fillRect t="-13514" r="-106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7078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1951461" y="6394442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=…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61" y="6394442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200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7041" y="5315296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Orange Roughy - Good Fish Bad Fish">
            <a:extLst>
              <a:ext uri="{FF2B5EF4-FFF2-40B4-BE49-F238E27FC236}">
                <a16:creationId xmlns:a16="http://schemas.microsoft.com/office/drawing/2014/main" id="{93BBBC08-E513-E23B-3534-19C02CDD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70" y="2992144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236AA6E2-CE62-8314-D59F-8F314DE326C4}"/>
              </a:ext>
            </a:extLst>
          </p:cNvPr>
          <p:cNvSpPr/>
          <p:nvPr/>
        </p:nvSpPr>
        <p:spPr>
          <a:xfrm>
            <a:off x="8599458" y="5185825"/>
            <a:ext cx="260446" cy="76507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F7A21-F7E5-7685-4DA7-C2F99C2C9D01}"/>
              </a:ext>
            </a:extLst>
          </p:cNvPr>
          <p:cNvSpPr txBox="1"/>
          <p:nvPr/>
        </p:nvSpPr>
        <p:spPr>
          <a:xfrm rot="5400000">
            <a:off x="7293313" y="4989706"/>
            <a:ext cx="78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+mj-lt"/>
                <a:cs typeface="Franklin Gothic Medium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55D15-0812-C604-6318-58BDFE598041}"/>
              </a:ext>
            </a:extLst>
          </p:cNvPr>
          <p:cNvSpPr txBox="1"/>
          <p:nvPr/>
        </p:nvSpPr>
        <p:spPr>
          <a:xfrm>
            <a:off x="9080837" y="5102769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Orange </a:t>
            </a:r>
            <a:r>
              <a:rPr lang="en-US" sz="2200" dirty="0" err="1"/>
              <a:t>roughy</a:t>
            </a:r>
            <a:r>
              <a:rPr lang="en-US" sz="2200" dirty="0"/>
              <a:t> can live up to 200 years!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98303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8174173" y="7296230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=…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73" y="7296230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200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47B931A-2D84-ACAC-DF51-F9E87973E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4" y="2460432"/>
            <a:ext cx="4428293" cy="42210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FC88EE-0BD7-6F9B-B6FF-C6D9695EAD4A}"/>
              </a:ext>
            </a:extLst>
          </p:cNvPr>
          <p:cNvSpPr txBox="1"/>
          <p:nvPr/>
        </p:nvSpPr>
        <p:spPr>
          <a:xfrm>
            <a:off x="3197111" y="6110885"/>
            <a:ext cx="902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Pankhurst &amp; Conroy 1987 </a:t>
            </a:r>
          </a:p>
          <a:p>
            <a:pPr algn="r"/>
            <a:r>
              <a:rPr lang="en-US" sz="2200" i="1" dirty="0">
                <a:cs typeface="Franklin Gothic Medium"/>
              </a:rPr>
              <a:t>NZ J of Marine &amp; Freshwater Res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0" y="1059652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8E017D-D78A-EE54-BEE4-9A874C7C3342}"/>
              </a:ext>
            </a:extLst>
          </p:cNvPr>
          <p:cNvSpPr txBox="1"/>
          <p:nvPr/>
        </p:nvSpPr>
        <p:spPr>
          <a:xfrm>
            <a:off x="363126" y="6449768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Standard length (cm)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3B4E2-E761-E636-1864-85BFB9231FB4}"/>
              </a:ext>
            </a:extLst>
          </p:cNvPr>
          <p:cNvSpPr txBox="1"/>
          <p:nvPr/>
        </p:nvSpPr>
        <p:spPr>
          <a:xfrm rot="16200000">
            <a:off x="-1419806" y="4109721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Absolute fecundity (x10</a:t>
            </a:r>
            <a:r>
              <a:rPr lang="en-US" sz="2200" baseline="30000" dirty="0"/>
              <a:t>3</a:t>
            </a:r>
            <a:r>
              <a:rPr lang="en-US" sz="2200" dirty="0"/>
              <a:t>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3445EAA-E0A0-774E-D52A-CD3AFCB52057}"/>
              </a:ext>
            </a:extLst>
          </p:cNvPr>
          <p:cNvSpPr/>
          <p:nvPr/>
        </p:nvSpPr>
        <p:spPr>
          <a:xfrm>
            <a:off x="4487863" y="2473418"/>
            <a:ext cx="540008" cy="3703494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610DB-11FA-61D2-BC76-91270D812B2B}"/>
              </a:ext>
            </a:extLst>
          </p:cNvPr>
          <p:cNvSpPr txBox="1"/>
          <p:nvPr/>
        </p:nvSpPr>
        <p:spPr>
          <a:xfrm>
            <a:off x="4706024" y="2551413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Fecundity (eggs) increases in older, bigger fish!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2507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47B931A-2D84-ACAC-DF51-F9E87973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" y="2460432"/>
            <a:ext cx="4428293" cy="4221011"/>
          </a:xfrm>
          <a:prstGeom prst="rect">
            <a:avLst/>
          </a:prstGeom>
        </p:spPr>
      </p:pic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0" y="1059652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8E4D5610-16B1-06ED-89DD-5216193E9999}"/>
              </a:ext>
            </a:extLst>
          </p:cNvPr>
          <p:cNvSpPr/>
          <p:nvPr/>
        </p:nvSpPr>
        <p:spPr>
          <a:xfrm>
            <a:off x="4487863" y="2473418"/>
            <a:ext cx="540008" cy="3703494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A97ACD-08EA-6FDE-F6CD-C3A529408987}"/>
              </a:ext>
            </a:extLst>
          </p:cNvPr>
          <p:cNvSpPr txBox="1"/>
          <p:nvPr/>
        </p:nvSpPr>
        <p:spPr>
          <a:xfrm>
            <a:off x="4706024" y="2551413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Fecundity (eggs) increases in older, bigger fish!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E017D-D78A-EE54-BEE4-9A874C7C3342}"/>
              </a:ext>
            </a:extLst>
          </p:cNvPr>
          <p:cNvSpPr txBox="1"/>
          <p:nvPr/>
        </p:nvSpPr>
        <p:spPr>
          <a:xfrm>
            <a:off x="363126" y="6449768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Standard length (cm)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3B4E2-E761-E636-1864-85BFB9231FB4}"/>
              </a:ext>
            </a:extLst>
          </p:cNvPr>
          <p:cNvSpPr txBox="1"/>
          <p:nvPr/>
        </p:nvSpPr>
        <p:spPr>
          <a:xfrm rot="16200000">
            <a:off x="-1419806" y="4109721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Absolute fecundity (x10</a:t>
            </a:r>
            <a:r>
              <a:rPr lang="en-US" sz="2200" baseline="30000" dirty="0"/>
              <a:t>3</a:t>
            </a:r>
            <a:r>
              <a:rPr lang="en-US" sz="2200" dirty="0"/>
              <a:t>)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68610" name="Picture 2" descr="Fish has become smaller since this picture was taken in Vestvågøy, Norway in 1910.">
            <a:extLst>
              <a:ext uri="{FF2B5EF4-FFF2-40B4-BE49-F238E27FC236}">
                <a16:creationId xmlns:a16="http://schemas.microsoft.com/office/drawing/2014/main" id="{1D425D02-5894-916C-9380-36421765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07" y="2527143"/>
            <a:ext cx="4405261" cy="28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7CA6C-2968-9F54-6E11-E92A80086F9E}"/>
              </a:ext>
            </a:extLst>
          </p:cNvPr>
          <p:cNvSpPr txBox="1"/>
          <p:nvPr/>
        </p:nvSpPr>
        <p:spPr>
          <a:xfrm>
            <a:off x="4774040" y="5010763"/>
            <a:ext cx="2426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These are precisely the fish we like to catch! One of the problems with MSY…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B439505-7E01-F572-E61F-273ED7831F68}"/>
              </a:ext>
            </a:extLst>
          </p:cNvPr>
          <p:cNvSpPr/>
          <p:nvPr/>
        </p:nvSpPr>
        <p:spPr>
          <a:xfrm rot="10800000">
            <a:off x="7206290" y="2452747"/>
            <a:ext cx="538407" cy="3108783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C78B7-2659-BEC2-5D1A-78BF5D095C3E}"/>
              </a:ext>
            </a:extLst>
          </p:cNvPr>
          <p:cNvSpPr txBox="1"/>
          <p:nvPr/>
        </p:nvSpPr>
        <p:spPr>
          <a:xfrm>
            <a:off x="9639532" y="5405320"/>
            <a:ext cx="24267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Norway 1910</a:t>
            </a:r>
          </a:p>
          <a:p>
            <a:pPr algn="r"/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(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SanomatSans"/>
              </a:rPr>
              <a:t>Norsk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SanomatSans"/>
              </a:rPr>
              <a:t>folkemuseum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)</a:t>
            </a:r>
            <a:endParaRPr lang="en-US" sz="16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866840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31" y="5433888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7CA6C-2968-9F54-6E11-E92A80086F9E}"/>
              </a:ext>
            </a:extLst>
          </p:cNvPr>
          <p:cNvSpPr txBox="1"/>
          <p:nvPr/>
        </p:nvSpPr>
        <p:spPr>
          <a:xfrm>
            <a:off x="5930896" y="2935665"/>
            <a:ext cx="3883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Poor modeling projections has led to severe overexploitation, a common problem in fisheries…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5" name="Picture 4" descr="Orange Worldwide Catches">
            <a:extLst>
              <a:ext uri="{FF2B5EF4-FFF2-40B4-BE49-F238E27FC236}">
                <a16:creationId xmlns:a16="http://schemas.microsoft.com/office/drawing/2014/main" id="{F5B433E0-A61E-80FA-5BBA-1A1D445A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1" y="2194592"/>
            <a:ext cx="5723241" cy="43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9190A-3ED3-8CFB-6BA0-E17196C0112D}"/>
              </a:ext>
            </a:extLst>
          </p:cNvPr>
          <p:cNvSpPr txBox="1"/>
          <p:nvPr/>
        </p:nvSpPr>
        <p:spPr>
          <a:xfrm>
            <a:off x="5930895" y="4145353"/>
            <a:ext cx="3883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 2008, the international TAC for orange </a:t>
            </a:r>
            <a:r>
              <a:rPr lang="en-US" sz="2200" dirty="0" err="1"/>
              <a:t>roughy</a:t>
            </a:r>
            <a:r>
              <a:rPr lang="en-US" sz="2200" dirty="0"/>
              <a:t> was reduced from 1470 tons to 914 tons… down from over 90,000 tons in the early 1990s…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76325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248282" y="1436698"/>
            <a:ext cx="52529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Life table analysis is also used extensively in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human demography</a:t>
            </a:r>
            <a:r>
              <a:rPr lang="en-US" sz="2600" dirty="0">
                <a:solidFill>
                  <a:srgbClr val="000000"/>
                </a:solidFill>
              </a:rPr>
              <a:t>.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5C2E6066-F109-3500-89E9-508BF3E2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1" y="2447409"/>
            <a:ext cx="6601273" cy="4254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13CCA-A129-51EE-58BC-E170397F763C}"/>
              </a:ext>
            </a:extLst>
          </p:cNvPr>
          <p:cNvSpPr/>
          <p:nvPr/>
        </p:nvSpPr>
        <p:spPr>
          <a:xfrm>
            <a:off x="6939064" y="3313627"/>
            <a:ext cx="5252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Edmond Halley</a:t>
            </a: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1693</a:t>
            </a:r>
          </a:p>
          <a:p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“An estimate of the degrees of the mortality of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mankind, drawn from curious tables of the births and funerals at the city of Breslau, with an attempt to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ascertain the price of annuities upon lives…”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39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13CCA-A129-51EE-58BC-E170397F763C}"/>
              </a:ext>
            </a:extLst>
          </p:cNvPr>
          <p:cNvSpPr/>
          <p:nvPr/>
        </p:nvSpPr>
        <p:spPr>
          <a:xfrm>
            <a:off x="6939064" y="3313627"/>
            <a:ext cx="5252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Edmond Halley</a:t>
            </a: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1693</a:t>
            </a:r>
          </a:p>
          <a:p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“An estimate of the degrees of the mortality of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mankind, drawn from curious tables of the births and funerals at the city of Breslau, with an attempt to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ascertain the price of annuities upon lives…”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2F3E40-8CAA-6CAE-9272-8B8B0A44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2" y="2245661"/>
            <a:ext cx="6080950" cy="4562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AAD23-42C1-C76C-4B80-8CAB83953A80}"/>
              </a:ext>
            </a:extLst>
          </p:cNvPr>
          <p:cNvSpPr/>
          <p:nvPr/>
        </p:nvSpPr>
        <p:spPr>
          <a:xfrm>
            <a:off x="989651" y="1655943"/>
            <a:ext cx="5252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effectLst/>
              </a:rPr>
              <a:t>Population pyramid for Breslau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3417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989651" y="1655943"/>
            <a:ext cx="5252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effectLst/>
              </a:rPr>
              <a:t>Population pyramid for Breslau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2F3E40-8CAA-6CAE-9272-8B8B0A44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2" y="2245661"/>
            <a:ext cx="6080950" cy="45624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D40A1-5332-F4E0-982D-A0D8113AB8EA}"/>
              </a:ext>
            </a:extLst>
          </p:cNvPr>
          <p:cNvSpPr/>
          <p:nvPr/>
        </p:nvSpPr>
        <p:spPr>
          <a:xfrm>
            <a:off x="7602315" y="482291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49C0-A71C-65CF-9C3F-1C9477B5F117}"/>
              </a:ext>
            </a:extLst>
          </p:cNvPr>
          <p:cNvSpPr/>
          <p:nvPr/>
        </p:nvSpPr>
        <p:spPr>
          <a:xfrm>
            <a:off x="9881430" y="4822913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229C6-28AE-452D-2939-20335CCE0188}"/>
              </a:ext>
            </a:extLst>
          </p:cNvPr>
          <p:cNvSpPr/>
          <p:nvPr/>
        </p:nvSpPr>
        <p:spPr>
          <a:xfrm>
            <a:off x="11365777" y="4822912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3BA96-9AE4-16DA-A603-2B2E86106F1A}"/>
              </a:ext>
            </a:extLst>
          </p:cNvPr>
          <p:cNvSpPr/>
          <p:nvPr/>
        </p:nvSpPr>
        <p:spPr>
          <a:xfrm>
            <a:off x="9432758" y="568564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/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blipFill>
                <a:blip r:embed="rId4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/>
              <p:nvPr/>
            </p:nvSpPr>
            <p:spPr>
              <a:xfrm>
                <a:off x="6593646" y="5346071"/>
                <a:ext cx="2560381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46" y="5346071"/>
                <a:ext cx="2560381" cy="1061509"/>
              </a:xfrm>
              <a:prstGeom prst="rect">
                <a:avLst/>
              </a:prstGeom>
              <a:blipFill>
                <a:blip r:embed="rId5"/>
                <a:stretch>
                  <a:fillRect t="-3529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/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blipFill>
                <a:blip r:embed="rId6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95E88BC-B73F-889B-D67C-B903A5D4BA38}"/>
              </a:ext>
            </a:extLst>
          </p:cNvPr>
          <p:cNvSpPr/>
          <p:nvPr/>
        </p:nvSpPr>
        <p:spPr>
          <a:xfrm>
            <a:off x="10549393" y="564054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BB92DD-0781-5444-0A61-6A3047A1FCAC}"/>
              </a:ext>
            </a:extLst>
          </p:cNvPr>
          <p:cNvSpPr/>
          <p:nvPr/>
        </p:nvSpPr>
        <p:spPr>
          <a:xfrm>
            <a:off x="6397587" y="2462237"/>
            <a:ext cx="60809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Humans are not like fish! </a:t>
            </a:r>
          </a:p>
          <a:p>
            <a:r>
              <a:rPr lang="en-US" sz="2600" dirty="0">
                <a:solidFill>
                  <a:srgbClr val="000000"/>
                </a:solidFill>
                <a:effectLst/>
              </a:rPr>
              <a:t>Fecundity tends to decrease in older age classes due to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reproductive senescence</a:t>
            </a:r>
            <a:r>
              <a:rPr lang="en-US" sz="2600" b="1" dirty="0">
                <a:solidFill>
                  <a:srgbClr val="000000"/>
                </a:solidFill>
              </a:rPr>
              <a:t>.</a:t>
            </a:r>
          </a:p>
          <a:p>
            <a:endParaRPr lang="en-US" sz="15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 human populations that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birth earlier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 faster!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9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8D40A1-5332-F4E0-982D-A0D8113AB8EA}"/>
              </a:ext>
            </a:extLst>
          </p:cNvPr>
          <p:cNvSpPr/>
          <p:nvPr/>
        </p:nvSpPr>
        <p:spPr>
          <a:xfrm>
            <a:off x="7602315" y="482291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49C0-A71C-65CF-9C3F-1C9477B5F117}"/>
              </a:ext>
            </a:extLst>
          </p:cNvPr>
          <p:cNvSpPr/>
          <p:nvPr/>
        </p:nvSpPr>
        <p:spPr>
          <a:xfrm>
            <a:off x="9881430" y="4822913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229C6-28AE-452D-2939-20335CCE0188}"/>
              </a:ext>
            </a:extLst>
          </p:cNvPr>
          <p:cNvSpPr/>
          <p:nvPr/>
        </p:nvSpPr>
        <p:spPr>
          <a:xfrm>
            <a:off x="11365777" y="4822912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3BA96-9AE4-16DA-A603-2B2E86106F1A}"/>
              </a:ext>
            </a:extLst>
          </p:cNvPr>
          <p:cNvSpPr/>
          <p:nvPr/>
        </p:nvSpPr>
        <p:spPr>
          <a:xfrm>
            <a:off x="9432758" y="568564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/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/>
              <p:nvPr/>
            </p:nvSpPr>
            <p:spPr>
              <a:xfrm>
                <a:off x="6593646" y="5346071"/>
                <a:ext cx="2355196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46" y="5346071"/>
                <a:ext cx="2355196" cy="1061509"/>
              </a:xfrm>
              <a:prstGeom prst="rect">
                <a:avLst/>
              </a:prstGeom>
              <a:blipFill>
                <a:blip r:embed="rId4"/>
                <a:stretch>
                  <a:fillRect t="-3529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/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95E88BC-B73F-889B-D67C-B903A5D4BA38}"/>
              </a:ext>
            </a:extLst>
          </p:cNvPr>
          <p:cNvSpPr/>
          <p:nvPr/>
        </p:nvSpPr>
        <p:spPr>
          <a:xfrm>
            <a:off x="10549393" y="564054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8B6D5-0B6C-A9DF-4C81-74F9F08147F5}"/>
              </a:ext>
            </a:extLst>
          </p:cNvPr>
          <p:cNvSpPr/>
          <p:nvPr/>
        </p:nvSpPr>
        <p:spPr>
          <a:xfrm>
            <a:off x="6397587" y="2462237"/>
            <a:ext cx="60809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Humans are not like fish! </a:t>
            </a:r>
          </a:p>
          <a:p>
            <a:r>
              <a:rPr lang="en-US" sz="2600" dirty="0">
                <a:solidFill>
                  <a:srgbClr val="000000"/>
                </a:solidFill>
                <a:effectLst/>
              </a:rPr>
              <a:t>Fecundity tends to decrease in older age classes due to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reproductive senescence</a:t>
            </a:r>
            <a:r>
              <a:rPr lang="en-US" sz="2600" b="1" dirty="0">
                <a:solidFill>
                  <a:srgbClr val="000000"/>
                </a:solidFill>
              </a:rPr>
              <a:t>.</a:t>
            </a:r>
          </a:p>
          <a:p>
            <a:endParaRPr lang="en-US" sz="15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 human populations that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birth earlier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 faster!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60A19A38-DBFC-A12D-356A-8EEDF2623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06" y="2462237"/>
            <a:ext cx="6055269" cy="27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18A822C-E5CC-0A81-636E-E9333104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5" y="1845029"/>
            <a:ext cx="5734456" cy="430246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74434A1-75C4-5497-3F2E-84B8D8508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31" y="1892468"/>
            <a:ext cx="5607996" cy="42075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99B34D-E025-B322-D182-DCF038B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</p:spTree>
    <p:extLst>
      <p:ext uri="{BB962C8B-B14F-4D97-AF65-F5344CB8AC3E}">
        <p14:creationId xmlns:p14="http://schemas.microsoft.com/office/powerpoint/2010/main" val="2764479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4883-8D0F-2632-29B6-01E417A5C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B94F4-7813-7517-3BB3-4384C5075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zLdr86glrEEOpW0rPfEk?state=opened&amp;flow=Default&amp;onscreen=persist">
            <a:extLst>
              <a:ext uri="{FF2B5EF4-FFF2-40B4-BE49-F238E27FC236}">
                <a16:creationId xmlns:a16="http://schemas.microsoft.com/office/drawing/2014/main" id="{A8C9EE56-7ED2-330E-4A7C-106ABBC443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9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74434A1-75C4-5497-3F2E-84B8D850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31" y="1892468"/>
            <a:ext cx="5607996" cy="42075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99B34D-E025-B322-D182-DCF038B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0E5E3-6E40-F147-60EF-EBD2A3CF1BDA}"/>
              </a:ext>
            </a:extLst>
          </p:cNvPr>
          <p:cNvSpPr/>
          <p:nvPr/>
        </p:nvSpPr>
        <p:spPr>
          <a:xfrm>
            <a:off x="1070044" y="2288099"/>
            <a:ext cx="4233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Madagascar growth rates accelerated over the time period!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/>
              <a:t>Model fits to data from earlier years </a:t>
            </a:r>
            <a:r>
              <a:rPr lang="en-US" sz="2400" b="1" dirty="0">
                <a:solidFill>
                  <a:srgbClr val="C00000"/>
                </a:solidFill>
              </a:rPr>
              <a:t>underestimate </a:t>
            </a:r>
            <a:r>
              <a:rPr lang="en-US" sz="2400" dirty="0"/>
              <a:t>current population growth rates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BAC64C-9997-EAD0-B10E-060DFBEA21E4}"/>
              </a:ext>
            </a:extLst>
          </p:cNvPr>
          <p:cNvSpPr txBox="1">
            <a:spLocks/>
          </p:cNvSpPr>
          <p:nvPr/>
        </p:nvSpPr>
        <p:spPr>
          <a:xfrm>
            <a:off x="135203" y="69442"/>
            <a:ext cx="120567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/>
              <a:t>Both geometric and exponential growth are </a:t>
            </a:r>
            <a:r>
              <a:rPr lang="en-US" sz="3800" b="1" dirty="0">
                <a:solidFill>
                  <a:srgbClr val="C00000"/>
                </a:solidFill>
              </a:rPr>
              <a:t>unchecked</a:t>
            </a:r>
            <a:r>
              <a:rPr lang="en-US" sz="3800" dirty="0"/>
              <a:t>. 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244E8C6-5237-8B83-82DB-167A036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11" y="1280199"/>
            <a:ext cx="6820532" cy="51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2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Malthus proposed some limits to population growth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0504A5-3984-E908-30C4-CF391725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07" y="3429000"/>
            <a:ext cx="2491093" cy="31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364F-A93C-B8EC-EA9D-38789785FFA3}"/>
              </a:ext>
            </a:extLst>
          </p:cNvPr>
          <p:cNvSpPr txBox="1"/>
          <p:nvPr/>
        </p:nvSpPr>
        <p:spPr>
          <a:xfrm>
            <a:off x="500973" y="5210471"/>
            <a:ext cx="9199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- Thomas Malthus (1798)</a:t>
            </a:r>
            <a:endParaRPr lang="en-US" b="0" i="1" dirty="0">
              <a:effectLst/>
              <a:latin typeface="Helvetica" pitchFamily="2" charset="0"/>
            </a:endParaRPr>
          </a:p>
          <a:p>
            <a:r>
              <a:rPr lang="en-US" b="0" i="1" dirty="0">
                <a:effectLst/>
                <a:latin typeface="Helvetica" pitchFamily="2" charset="0"/>
              </a:rPr>
              <a:t>An Essay on the Principle of Population as it Effects the Future Improvement of Society, </a:t>
            </a:r>
          </a:p>
          <a:p>
            <a:r>
              <a:rPr lang="en-US" i="1" dirty="0">
                <a:effectLst/>
                <a:latin typeface="Helvetica" pitchFamily="2" charset="0"/>
              </a:rPr>
              <a:t>With Remarks on the Speculations of </a:t>
            </a:r>
            <a:r>
              <a:rPr lang="en-US" i="1" dirty="0" err="1">
                <a:effectLst/>
                <a:latin typeface="Helvetica" pitchFamily="2" charset="0"/>
              </a:rPr>
              <a:t>Mr</a:t>
            </a:r>
            <a:r>
              <a:rPr lang="en-US" i="1" dirty="0">
                <a:effectLst/>
                <a:latin typeface="Helvetica" pitchFamily="2" charset="0"/>
              </a:rPr>
              <a:t> Godwin, Mr. Condorcet and Other Writers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40F53-EB6D-FEBE-498C-15F7DC2CCC1E}"/>
              </a:ext>
            </a:extLst>
          </p:cNvPr>
          <p:cNvSpPr txBox="1"/>
          <p:nvPr/>
        </p:nvSpPr>
        <p:spPr>
          <a:xfrm>
            <a:off x="500974" y="1343818"/>
            <a:ext cx="897376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effectLst/>
                <a:latin typeface="Helvetica" pitchFamily="2" charset="0"/>
              </a:rPr>
              <a:t>“[. . . ] the power of population is indefinitely greater than the power in the earth to produce subsistence for man.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Population, when unchecked, increases in a geometrical ratio. Subsistence increases only in an arithmetical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ratio. A slight acquaintance with numbers will shew the immensity of the first power in comparison of the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second. By that law of our nature which makes food necessary to the life of man, the effects of these two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unequal powers must be kept equal. This implies a strong and constantly operating check on population from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the difficulty of subsistence. This difficulty must fall somewhere; and must necessarily be severely felt by a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large portion of mankind.”</a:t>
            </a:r>
            <a:endParaRPr lang="en-US" sz="2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5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Malthus proposed some limits to population growth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0504A5-3984-E908-30C4-CF391725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07" y="3429000"/>
            <a:ext cx="2491093" cy="31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364F-A93C-B8EC-EA9D-38789785FFA3}"/>
              </a:ext>
            </a:extLst>
          </p:cNvPr>
          <p:cNvSpPr txBox="1"/>
          <p:nvPr/>
        </p:nvSpPr>
        <p:spPr>
          <a:xfrm>
            <a:off x="500974" y="5664829"/>
            <a:ext cx="9199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- Thomas Malthus (1798)</a:t>
            </a:r>
            <a:endParaRPr lang="en-US" b="0" i="1" dirty="0">
              <a:effectLst/>
              <a:latin typeface="Helvetica" pitchFamily="2" charset="0"/>
            </a:endParaRPr>
          </a:p>
          <a:p>
            <a:r>
              <a:rPr lang="en-US" b="0" i="1" dirty="0">
                <a:effectLst/>
                <a:latin typeface="Helvetica" pitchFamily="2" charset="0"/>
              </a:rPr>
              <a:t>An Essay on the Principle of Population as it Effects the Future Improvement of Society, </a:t>
            </a:r>
          </a:p>
          <a:p>
            <a:r>
              <a:rPr lang="en-US" i="1" dirty="0">
                <a:effectLst/>
                <a:latin typeface="Helvetica" pitchFamily="2" charset="0"/>
              </a:rPr>
              <a:t>With Remarks on the Speculations of Mr. Godwin, Mr. Condorcet and Other Writers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EED61-4EB2-58F5-3971-05FDFBA8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585" y="1253331"/>
            <a:ext cx="6137102" cy="4351338"/>
          </a:xfrm>
        </p:spPr>
      </p:pic>
    </p:spTree>
    <p:extLst>
      <p:ext uri="{BB962C8B-B14F-4D97-AF65-F5344CB8AC3E}">
        <p14:creationId xmlns:p14="http://schemas.microsoft.com/office/powerpoint/2010/main" val="143176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Malthus proposed some limits to population growth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0504A5-3984-E908-30C4-CF391725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07" y="3429000"/>
            <a:ext cx="2491093" cy="31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364F-A93C-B8EC-EA9D-38789785FFA3}"/>
              </a:ext>
            </a:extLst>
          </p:cNvPr>
          <p:cNvSpPr txBox="1"/>
          <p:nvPr/>
        </p:nvSpPr>
        <p:spPr>
          <a:xfrm>
            <a:off x="500974" y="5664829"/>
            <a:ext cx="9199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- Thomas Malthus (1798)</a:t>
            </a:r>
            <a:endParaRPr lang="en-US" b="0" i="1" dirty="0">
              <a:effectLst/>
              <a:latin typeface="Helvetica" pitchFamily="2" charset="0"/>
            </a:endParaRPr>
          </a:p>
          <a:p>
            <a:r>
              <a:rPr lang="en-US" b="0" i="1" dirty="0">
                <a:effectLst/>
                <a:latin typeface="Helvetica" pitchFamily="2" charset="0"/>
              </a:rPr>
              <a:t>An Essay on the Principle of Population as it Effects the Future Improvement of Society, </a:t>
            </a:r>
          </a:p>
          <a:p>
            <a:r>
              <a:rPr lang="en-US" i="1" dirty="0">
                <a:effectLst/>
                <a:latin typeface="Helvetica" pitchFamily="2" charset="0"/>
              </a:rPr>
              <a:t>With Remarks on the Speculations of Mr. Godwin, Mr. Condorcet and Other Writers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EED61-4EB2-58F5-3971-05FDFBA8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585" y="1253331"/>
            <a:ext cx="61371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3E834-1C6E-DADF-7173-D697D6F0DD0B}"/>
              </a:ext>
            </a:extLst>
          </p:cNvPr>
          <p:cNvSpPr txBox="1"/>
          <p:nvPr/>
        </p:nvSpPr>
        <p:spPr>
          <a:xfrm>
            <a:off x="9176426" y="1264645"/>
            <a:ext cx="301557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Helvetica" pitchFamily="2" charset="0"/>
              </a:rPr>
              <a:t>Problem! </a:t>
            </a:r>
          </a:p>
          <a:p>
            <a:r>
              <a:rPr lang="en-US" sz="2600" dirty="0">
                <a:latin typeface="Helvetica" pitchFamily="2" charset="0"/>
              </a:rPr>
              <a:t>No basis for assumption of arithmetical ratio for food.</a:t>
            </a:r>
            <a:endParaRPr lang="en-US" sz="2600" i="1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9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2AB56-FA0E-D24C-1D91-CCC1598DFA48}"/>
              </a:ext>
            </a:extLst>
          </p:cNvPr>
          <p:cNvSpPr txBox="1"/>
          <p:nvPr/>
        </p:nvSpPr>
        <p:spPr>
          <a:xfrm>
            <a:off x="8190689" y="330740"/>
            <a:ext cx="40013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effectLst/>
                <a:latin typeface="Helvetica" pitchFamily="2" charset="0"/>
              </a:rPr>
              <a:t>“We shall not insist on the hypothesis of geometric progression, given that it can hold only in very special</a:t>
            </a:r>
            <a:endParaRPr lang="en-US" sz="2200" dirty="0">
              <a:effectLst/>
              <a:latin typeface="Helvetica" pitchFamily="2" charset="0"/>
            </a:endParaRPr>
          </a:p>
          <a:p>
            <a:r>
              <a:rPr lang="en-US" sz="2200" i="1" dirty="0">
                <a:effectLst/>
                <a:latin typeface="Helvetica" pitchFamily="2" charset="0"/>
              </a:rPr>
              <a:t>circumstances; for example, when a fertile territory of almost unlimited size happens to be inhabited by people…” </a:t>
            </a:r>
          </a:p>
          <a:p>
            <a:endParaRPr lang="en-US" sz="2200" i="1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- Pierre-Francois Verhulst </a:t>
            </a:r>
            <a:r>
              <a:rPr lang="en-US" dirty="0">
                <a:effectLst/>
                <a:latin typeface="Helvetica" pitchFamily="2" charset="0"/>
              </a:rPr>
              <a:t>(1838)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17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D81D0-03C2-7E06-8FDD-75F44567DD90}"/>
              </a:ext>
            </a:extLst>
          </p:cNvPr>
          <p:cNvSpPr/>
          <p:nvPr/>
        </p:nvSpPr>
        <p:spPr>
          <a:xfrm>
            <a:off x="3229585" y="2632122"/>
            <a:ext cx="522859" cy="456487"/>
          </a:xfrm>
          <a:prstGeom prst="rect">
            <a:avLst/>
          </a:prstGeom>
          <a:solidFill>
            <a:srgbClr val="FFFF00">
              <a:alpha val="4742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2AB56-FA0E-D24C-1D91-CCC1598DFA48}"/>
              </a:ext>
            </a:extLst>
          </p:cNvPr>
          <p:cNvSpPr txBox="1"/>
          <p:nvPr/>
        </p:nvSpPr>
        <p:spPr>
          <a:xfrm>
            <a:off x="8190689" y="330740"/>
            <a:ext cx="40013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effectLst/>
                <a:latin typeface="Helvetica" pitchFamily="2" charset="0"/>
              </a:rPr>
              <a:t>“We shall not insist on the hypothesis of geometric progression, given that it can hold only in very special</a:t>
            </a:r>
            <a:endParaRPr lang="en-US" sz="2200" dirty="0">
              <a:effectLst/>
              <a:latin typeface="Helvetica" pitchFamily="2" charset="0"/>
            </a:endParaRPr>
          </a:p>
          <a:p>
            <a:r>
              <a:rPr lang="en-US" sz="2200" i="1" dirty="0">
                <a:effectLst/>
                <a:latin typeface="Helvetica" pitchFamily="2" charset="0"/>
              </a:rPr>
              <a:t>circumstances; for example, when a fertile territory of almost unlimited size happens to be inhabited by people…” </a:t>
            </a:r>
          </a:p>
          <a:p>
            <a:endParaRPr lang="en-US" sz="2200" i="1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- Pierre-Francois Verhulst </a:t>
            </a:r>
            <a:r>
              <a:rPr lang="en-US" dirty="0">
                <a:effectLst/>
                <a:latin typeface="Helvetica" pitchFamily="2" charset="0"/>
              </a:rPr>
              <a:t>(1838)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78327E-5216-A1FD-145A-A51F6F824A41}"/>
              </a:ext>
            </a:extLst>
          </p:cNvPr>
          <p:cNvCxnSpPr>
            <a:cxnSpLocks/>
          </p:cNvCxnSpPr>
          <p:nvPr/>
        </p:nvCxnSpPr>
        <p:spPr>
          <a:xfrm flipV="1">
            <a:off x="3459804" y="3184476"/>
            <a:ext cx="0" cy="562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A9A274-D56C-B01A-4E0E-29AB1EAE229E}"/>
              </a:ext>
            </a:extLst>
          </p:cNvPr>
          <p:cNvCxnSpPr>
            <a:cxnSpLocks/>
          </p:cNvCxnSpPr>
          <p:nvPr/>
        </p:nvCxnSpPr>
        <p:spPr>
          <a:xfrm flipH="1">
            <a:off x="4182892" y="2373549"/>
            <a:ext cx="7036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F5A4F2-4971-3627-C1B0-D5B9277E2519}"/>
              </a:ext>
            </a:extLst>
          </p:cNvPr>
          <p:cNvCxnSpPr>
            <a:cxnSpLocks/>
          </p:cNvCxnSpPr>
          <p:nvPr/>
        </p:nvCxnSpPr>
        <p:spPr>
          <a:xfrm flipV="1">
            <a:off x="2075234" y="3184476"/>
            <a:ext cx="0" cy="562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734335-4EC0-66E4-D1EB-A24F21E5DCA6}"/>
              </a:ext>
            </a:extLst>
          </p:cNvPr>
          <p:cNvSpPr txBox="1"/>
          <p:nvPr/>
        </p:nvSpPr>
        <p:spPr>
          <a:xfrm>
            <a:off x="4912465" y="2158105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population size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C8B604-F426-AA33-7966-8A2747F9109C}"/>
              </a:ext>
            </a:extLst>
          </p:cNvPr>
          <p:cNvSpPr txBox="1"/>
          <p:nvPr/>
        </p:nvSpPr>
        <p:spPr>
          <a:xfrm>
            <a:off x="2534052" y="3842927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</a:t>
            </a:r>
            <a:endParaRPr lang="en-US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1A2DC-F93B-A00D-0D53-7056F58998E7}"/>
              </a:ext>
            </a:extLst>
          </p:cNvPr>
          <p:cNvSpPr txBox="1"/>
          <p:nvPr/>
        </p:nvSpPr>
        <p:spPr>
          <a:xfrm>
            <a:off x="322630" y="3841603"/>
            <a:ext cx="22114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intrinsic growth rate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25C05-1E35-1342-77DC-5CEF4A8D71B0}"/>
              </a:ext>
            </a:extLst>
          </p:cNvPr>
          <p:cNvSpPr txBox="1"/>
          <p:nvPr/>
        </p:nvSpPr>
        <p:spPr>
          <a:xfrm>
            <a:off x="322629" y="5319762"/>
            <a:ext cx="115840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Population growth slows as abundance approaches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</a:t>
            </a:r>
            <a:r>
              <a:rPr lang="en-US" sz="2800" dirty="0">
                <a:effectLst/>
                <a:latin typeface="Helvetica" pitchFamily="2" charset="0"/>
              </a:rPr>
              <a:t>.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Population growth is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</a:t>
            </a:r>
            <a:r>
              <a:rPr lang="en-US" sz="2800" dirty="0"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46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1764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Population growth slows to 0 as N approaches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K</a:t>
            </a:r>
            <a:r>
              <a:rPr lang="en-US" sz="2800" dirty="0">
                <a:effectLst/>
                <a:latin typeface="Helvetica" pitchFamily="2" charset="0"/>
              </a:rPr>
              <a:t>, or – in other words – as the total population size approaches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</a:t>
            </a:r>
            <a:r>
              <a:rPr lang="en-US" sz="2800" dirty="0">
                <a:effectLst/>
                <a:latin typeface="Helvetica" pitchFamily="2" charset="0"/>
              </a:rPr>
              <a:t>.</a:t>
            </a:r>
          </a:p>
          <a:p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1AA2DB9-2158-E7BE-57A4-E274BA16AF80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1AA2DB9-2158-E7BE-57A4-E274BA16A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86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B5C-D9D1-FF7F-9CA5-CDCFC332E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0D385-EFC5-A61B-7FED-46BFE9BFE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6, Ecology Lecture 2</a:t>
            </a:r>
          </a:p>
          <a:p>
            <a:r>
              <a:rPr lang="en-US" dirty="0"/>
              <a:t>Cara Brook</a:t>
            </a:r>
          </a:p>
          <a:p>
            <a:r>
              <a:rPr lang="en-US" dirty="0"/>
              <a:t>February 6, 2024</a:t>
            </a:r>
          </a:p>
        </p:txBody>
      </p:sp>
    </p:spTree>
    <p:extLst>
      <p:ext uri="{BB962C8B-B14F-4D97-AF65-F5344CB8AC3E}">
        <p14:creationId xmlns:p14="http://schemas.microsoft.com/office/powerpoint/2010/main" val="360992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4617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B39577-3B04-EBBD-330A-977F3FA0BAB6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B39577-3B04-EBBD-330A-977F3FA0B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46175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Ecology = organisms interacting with each other and the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environment</a:t>
            </a:r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CB08FB-3A9C-D748-C4B5-A2144A650C9E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CB08FB-3A9C-D748-C4B5-A2144A650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725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46175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Ecology = organisms interacting with each other and the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environment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800" dirty="0">
                <a:latin typeface="Helvetica" pitchFamily="2" charset="0"/>
              </a:rPr>
              <a:t> can change!</a:t>
            </a:r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B29BB7-6E9B-C55D-D2EB-F630EF8E5D35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B29BB7-6E9B-C55D-D2EB-F630EF8E5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52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641287"/>
            <a:ext cx="446175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Ecology = organisms interacting with each other and the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environment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800" dirty="0">
                <a:latin typeface="Helvetica" pitchFamily="2" charset="0"/>
              </a:rPr>
              <a:t> can change!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‘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r</a:t>
            </a:r>
            <a:r>
              <a:rPr lang="en-US" sz="2800" dirty="0">
                <a:latin typeface="Helvetica" pitchFamily="2" charset="0"/>
              </a:rPr>
              <a:t>’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vs. ‘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800" dirty="0">
                <a:latin typeface="Helvetica" pitchFamily="2" charset="0"/>
              </a:rPr>
              <a:t>’-selected species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64C3E83-8FBF-DB8C-89A6-1F220C36B5D3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64C3E83-8FBF-DB8C-89A6-1F220C36B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9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7955601" y="2632978"/>
            <a:ext cx="42363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A9976-B0E2-A5AC-C146-531BD7D1C2DA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A9976-B0E2-A5AC-C146-531BD7D1C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6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402750" y="349139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750" y="3491393"/>
                <a:ext cx="322958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7671068" y="4415476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A little algebra shows that the population at carrying capacity is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0CEBDB-F123-D5B6-E8B1-1D8AA70290F6}"/>
              </a:ext>
            </a:extLst>
          </p:cNvPr>
          <p:cNvCxnSpPr>
            <a:cxnSpLocks/>
          </p:cNvCxnSpPr>
          <p:nvPr/>
        </p:nvCxnSpPr>
        <p:spPr>
          <a:xfrm flipH="1" flipV="1">
            <a:off x="7637022" y="4162473"/>
            <a:ext cx="372086" cy="253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1A7483-4541-8A3D-15BE-81BFBA0326B5}"/>
              </a:ext>
            </a:extLst>
          </p:cNvPr>
          <p:cNvCxnSpPr>
            <a:cxnSpLocks/>
          </p:cNvCxnSpPr>
          <p:nvPr/>
        </p:nvCxnSpPr>
        <p:spPr>
          <a:xfrm flipH="1" flipV="1">
            <a:off x="7485025" y="2018408"/>
            <a:ext cx="745384" cy="2039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93EBCC-6B96-F89C-E37F-95C87159DF2F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93EBCC-6B96-F89C-E37F-95C87159D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51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483D1-B4B0-948D-2657-4B8E1020E502}"/>
              </a:ext>
            </a:extLst>
          </p:cNvPr>
          <p:cNvSpPr txBox="1"/>
          <p:nvPr/>
        </p:nvSpPr>
        <p:spPr>
          <a:xfrm>
            <a:off x="-71450" y="6204885"/>
            <a:ext cx="27180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What is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600" dirty="0">
                <a:latin typeface="Helvetica" pitchFamily="2" charset="0"/>
              </a:rPr>
              <a:t>?</a:t>
            </a:r>
            <a:endParaRPr lang="en-US" sz="2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29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483D1-B4B0-948D-2657-4B8E1020E502}"/>
              </a:ext>
            </a:extLst>
          </p:cNvPr>
          <p:cNvSpPr txBox="1"/>
          <p:nvPr/>
        </p:nvSpPr>
        <p:spPr>
          <a:xfrm>
            <a:off x="-71450" y="6204885"/>
            <a:ext cx="27180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What is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600" dirty="0">
                <a:latin typeface="Helvetica" pitchFamily="2" charset="0"/>
              </a:rPr>
              <a:t>?</a:t>
            </a:r>
            <a:endParaRPr lang="en-US" sz="26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99C609-3F86-B1AE-F935-606F18EC198D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99C609-3F86-B1AE-F935-606F18EC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83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5009E8-6908-3173-E149-E570A1E45B43}"/>
              </a:ext>
            </a:extLst>
          </p:cNvPr>
          <p:cNvSpPr/>
          <p:nvPr/>
        </p:nvSpPr>
        <p:spPr>
          <a:xfrm>
            <a:off x="1575882" y="3933603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9CE0B2-A979-2766-BEAC-7DA060794902}"/>
              </a:ext>
            </a:extLst>
          </p:cNvPr>
          <p:cNvSpPr/>
          <p:nvPr/>
        </p:nvSpPr>
        <p:spPr>
          <a:xfrm>
            <a:off x="5736077" y="3933602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D3B9B-FB36-8311-542B-9E0847048826}"/>
              </a:ext>
            </a:extLst>
          </p:cNvPr>
          <p:cNvSpPr txBox="1"/>
          <p:nvPr/>
        </p:nvSpPr>
        <p:spPr>
          <a:xfrm>
            <a:off x="5512338" y="6013596"/>
            <a:ext cx="66796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Stability</a:t>
            </a:r>
            <a:r>
              <a:rPr lang="en-US" sz="2600" dirty="0">
                <a:latin typeface="Helvetica" pitchFamily="2" charset="0"/>
              </a:rPr>
              <a:t>: If the population is perturbed, will it return to equilibrium?</a:t>
            </a:r>
            <a:endParaRPr lang="en-US" sz="2600" dirty="0"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1E5A-D592-DB29-C93B-CE8E83030178}"/>
              </a:ext>
            </a:extLst>
          </p:cNvPr>
          <p:cNvCxnSpPr>
            <a:cxnSpLocks/>
          </p:cNvCxnSpPr>
          <p:nvPr/>
        </p:nvCxnSpPr>
        <p:spPr>
          <a:xfrm flipH="1">
            <a:off x="6096000" y="3892550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29E573-5D06-DCEF-3629-5485BA7DE1E4}"/>
              </a:ext>
            </a:extLst>
          </p:cNvPr>
          <p:cNvCxnSpPr>
            <a:cxnSpLocks/>
          </p:cNvCxnSpPr>
          <p:nvPr/>
        </p:nvCxnSpPr>
        <p:spPr>
          <a:xfrm>
            <a:off x="5062432" y="389227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D3DDAF-14BA-3840-B3E2-839D3AE258D1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D3DDAF-14BA-3840-B3E2-839D3AE25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95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Fisheries have used this model to attempt to define a maximum sustainable harvest rate (</a:t>
            </a:r>
            <a:r>
              <a:rPr lang="en-US" u="sng" dirty="0"/>
              <a:t>MSY</a:t>
            </a:r>
            <a:r>
              <a:rPr lang="en-US" dirty="0"/>
              <a:t>) to guide policy, but it has performed poorly because the models are not realistic</a:t>
            </a:r>
          </a:p>
          <a:p>
            <a:r>
              <a:rPr lang="en-US" dirty="0"/>
              <a:t>One shortcoming of the simple logistic growth model is a failure to include both environmental and demographic </a:t>
            </a:r>
            <a:r>
              <a:rPr lang="en-US" u="sng" dirty="0"/>
              <a:t>stochasticity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D7D5A-4B8F-A508-E8BB-7A6D77A6FB17}"/>
              </a:ext>
            </a:extLst>
          </p:cNvPr>
          <p:cNvSpPr/>
          <p:nvPr/>
        </p:nvSpPr>
        <p:spPr>
          <a:xfrm>
            <a:off x="444230" y="1108954"/>
            <a:ext cx="11303540" cy="554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168BF9-3F99-7D1C-AE63-A19661BA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20A11D-8074-5A52-5561-800EBAB28DE8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8CFC87C3-86E0-9B3D-BA83-54F388C1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1485796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44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2168BF9-3F99-7D1C-AE63-A19661BA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20A11D-8074-5A52-5561-800EBAB28DE8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78A0B-A972-76BA-ADDC-E3888CC7F1F6}"/>
              </a:ext>
            </a:extLst>
          </p:cNvPr>
          <p:cNvSpPr txBox="1"/>
          <p:nvPr/>
        </p:nvSpPr>
        <p:spPr>
          <a:xfrm>
            <a:off x="6875833" y="4537707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But they can still be stable populations if they return to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32A44FFF-8E57-67CD-B2D3-6F4712AC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1485796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1322E-9611-E2BA-E3E3-FDEBDBCEC869}"/>
              </a:ext>
            </a:extLst>
          </p:cNvPr>
          <p:cNvCxnSpPr/>
          <p:nvPr/>
        </p:nvCxnSpPr>
        <p:spPr>
          <a:xfrm>
            <a:off x="1108953" y="4090234"/>
            <a:ext cx="498704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544C939-EBD0-B973-836A-927511AB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</p:spTree>
    <p:extLst>
      <p:ext uri="{BB962C8B-B14F-4D97-AF65-F5344CB8AC3E}">
        <p14:creationId xmlns:p14="http://schemas.microsoft.com/office/powerpoint/2010/main" val="87196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2168BF9-3F99-7D1C-AE63-A19661BA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20A11D-8074-5A52-5561-800EBAB28DE8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78A0B-A972-76BA-ADDC-E3888CC7F1F6}"/>
              </a:ext>
            </a:extLst>
          </p:cNvPr>
          <p:cNvSpPr txBox="1"/>
          <p:nvPr/>
        </p:nvSpPr>
        <p:spPr>
          <a:xfrm>
            <a:off x="6875833" y="4537707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But they can still be stable populations if they return to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32A44FFF-8E57-67CD-B2D3-6F4712AC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1485796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1322E-9611-E2BA-E3E3-FDEBDBCEC869}"/>
              </a:ext>
            </a:extLst>
          </p:cNvPr>
          <p:cNvCxnSpPr/>
          <p:nvPr/>
        </p:nvCxnSpPr>
        <p:spPr>
          <a:xfrm>
            <a:off x="1108953" y="4090234"/>
            <a:ext cx="498704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544C939-EBD0-B973-836A-927511AB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A48BF-247A-BF87-B4F0-0732A6C23EC9}"/>
              </a:ext>
            </a:extLst>
          </p:cNvPr>
          <p:cNvSpPr txBox="1"/>
          <p:nvPr/>
        </p:nvSpPr>
        <p:spPr>
          <a:xfrm>
            <a:off x="6875833" y="5886472"/>
            <a:ext cx="4520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In some cases, it is not possible to recover.</a:t>
            </a:r>
          </a:p>
        </p:txBody>
      </p:sp>
    </p:spTree>
    <p:extLst>
      <p:ext uri="{BB962C8B-B14F-4D97-AF65-F5344CB8AC3E}">
        <p14:creationId xmlns:p14="http://schemas.microsoft.com/office/powerpoint/2010/main" val="21131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78A0B-A972-76BA-ADDC-E3888CC7F1F6}"/>
              </a:ext>
            </a:extLst>
          </p:cNvPr>
          <p:cNvSpPr txBox="1"/>
          <p:nvPr/>
        </p:nvSpPr>
        <p:spPr>
          <a:xfrm>
            <a:off x="6875833" y="4537707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But they can still be stable populations if they return to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F89BB-9448-4F42-2D1B-A5B89186902B}"/>
              </a:ext>
            </a:extLst>
          </p:cNvPr>
          <p:cNvSpPr txBox="1"/>
          <p:nvPr/>
        </p:nvSpPr>
        <p:spPr>
          <a:xfrm>
            <a:off x="6875833" y="5886472"/>
            <a:ext cx="4520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In some cases, it is not possible to recover.</a:t>
            </a:r>
          </a:p>
        </p:txBody>
      </p:sp>
      <p:pic>
        <p:nvPicPr>
          <p:cNvPr id="47106" name="Picture 2" descr="Orange Worldwide Catches">
            <a:extLst>
              <a:ext uri="{FF2B5EF4-FFF2-40B4-BE49-F238E27FC236}">
                <a16:creationId xmlns:a16="http://schemas.microsoft.com/office/drawing/2014/main" id="{83242134-6F97-3BDC-38F5-519C0A78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4" y="1638249"/>
            <a:ext cx="6277560" cy="475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Orange Roughy - Good Fish Bad Fish">
            <a:extLst>
              <a:ext uri="{FF2B5EF4-FFF2-40B4-BE49-F238E27FC236}">
                <a16:creationId xmlns:a16="http://schemas.microsoft.com/office/drawing/2014/main" id="{B508571E-8141-0D23-5708-DAD57FA4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44" y="1856583"/>
            <a:ext cx="5185272" cy="216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6B09DE-BB42-A8DE-DB92-4890962D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</p:spTree>
    <p:extLst>
      <p:ext uri="{BB962C8B-B14F-4D97-AF65-F5344CB8AC3E}">
        <p14:creationId xmlns:p14="http://schemas.microsoft.com/office/powerpoint/2010/main" val="3391037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99B34D-E025-B322-D182-DCF038B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306759"/>
            <a:ext cx="12003932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Logistic growth still does not describe human populations well.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07BCFF-7004-EE37-3C58-9E34B07F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33" y="1476682"/>
            <a:ext cx="5850064" cy="438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72172-08AD-A6AF-5FF2-557574E3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65" y="1420238"/>
            <a:ext cx="6132735" cy="46012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AE123-1EA6-E0A1-37B5-74BE5B0A9ACD}"/>
              </a:ext>
            </a:extLst>
          </p:cNvPr>
          <p:cNvSpPr txBox="1"/>
          <p:nvPr/>
        </p:nvSpPr>
        <p:spPr>
          <a:xfrm>
            <a:off x="3923627" y="1552577"/>
            <a:ext cx="4176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K=302,000,000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B1F6CA-DC0C-826E-5D69-F9CFBA3B5C48}"/>
              </a:ext>
            </a:extLst>
          </p:cNvPr>
          <p:cNvSpPr txBox="1"/>
          <p:nvPr/>
        </p:nvSpPr>
        <p:spPr>
          <a:xfrm>
            <a:off x="10198807" y="1554502"/>
            <a:ext cx="4176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K=28,000,000</a:t>
            </a:r>
          </a:p>
        </p:txBody>
      </p:sp>
    </p:spTree>
    <p:extLst>
      <p:ext uri="{BB962C8B-B14F-4D97-AF65-F5344CB8AC3E}">
        <p14:creationId xmlns:p14="http://schemas.microsoft.com/office/powerpoint/2010/main" val="2257793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7543801" y="2632978"/>
            <a:ext cx="4648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Mathematically, the carrying capacity (K) can be shown to be a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  <a:r>
              <a:rPr lang="en-US" sz="2600" dirty="0">
                <a:effectLst/>
                <a:latin typeface="Helvetica" pitchFamily="2" charset="0"/>
              </a:rPr>
              <a:t>, meaning that if th</a:t>
            </a:r>
            <a:r>
              <a:rPr lang="en-US" sz="2600" dirty="0">
                <a:latin typeface="Helvetica" pitchFamily="2" charset="0"/>
              </a:rPr>
              <a:t>e system is perturbed, it will return to this point.</a:t>
            </a:r>
            <a:endParaRPr lang="en-US" sz="2600" dirty="0"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B06C-3BA5-9D6F-5B25-98033B9529F8}"/>
              </a:ext>
            </a:extLst>
          </p:cNvPr>
          <p:cNvSpPr/>
          <p:nvPr/>
        </p:nvSpPr>
        <p:spPr>
          <a:xfrm>
            <a:off x="7481546" y="4023360"/>
            <a:ext cx="4436134" cy="283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6995161" y="2632978"/>
            <a:ext cx="524618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Mathematically, the carrying capacity (K) can be shown to be a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  <a:r>
              <a:rPr lang="en-US" sz="2600" dirty="0">
                <a:effectLst/>
                <a:latin typeface="Helvetica" pitchFamily="2" charset="0"/>
              </a:rPr>
              <a:t>, meaning that if th</a:t>
            </a:r>
            <a:r>
              <a:rPr lang="en-US" sz="2600" dirty="0">
                <a:latin typeface="Helvetica" pitchFamily="2" charset="0"/>
              </a:rPr>
              <a:t>e system is perturbed, growth will accelerate or decelerate to return the population to K. 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F2EF227-FDFB-A792-FF50-4619DB3CA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4D998A-8F5B-4E0D-66B1-1F5EA4C13E71}"/>
              </a:ext>
            </a:extLst>
          </p:cNvPr>
          <p:cNvCxnSpPr>
            <a:cxnSpLocks/>
          </p:cNvCxnSpPr>
          <p:nvPr/>
        </p:nvCxnSpPr>
        <p:spPr>
          <a:xfrm flipH="1">
            <a:off x="6096000" y="3892550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964D58-5DC2-8838-CA30-315EAF9A6AAD}"/>
              </a:ext>
            </a:extLst>
          </p:cNvPr>
          <p:cNvCxnSpPr>
            <a:cxnSpLocks/>
          </p:cNvCxnSpPr>
          <p:nvPr/>
        </p:nvCxnSpPr>
        <p:spPr>
          <a:xfrm>
            <a:off x="5062432" y="389227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291E2-D9EB-778C-C695-F0C4C8125205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291E2-D9EB-778C-C695-F0C4C8125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E1E136A-AAC7-1586-649F-8AAA2E513911}"/>
              </a:ext>
            </a:extLst>
          </p:cNvPr>
          <p:cNvSpPr/>
          <p:nvPr/>
        </p:nvSpPr>
        <p:spPr>
          <a:xfrm>
            <a:off x="1575882" y="3933603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93F93-9ACC-C863-9D15-4321DB98C783}"/>
              </a:ext>
            </a:extLst>
          </p:cNvPr>
          <p:cNvSpPr/>
          <p:nvPr/>
        </p:nvSpPr>
        <p:spPr>
          <a:xfrm>
            <a:off x="5736077" y="3933602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5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The science of sustainable harvest is used extensively in fisheries management.</a:t>
            </a:r>
          </a:p>
        </p:txBody>
      </p:sp>
    </p:spTree>
    <p:extLst>
      <p:ext uri="{BB962C8B-B14F-4D97-AF65-F5344CB8AC3E}">
        <p14:creationId xmlns:p14="http://schemas.microsoft.com/office/powerpoint/2010/main" val="1311452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957D6-3DC7-A7FA-09D8-4F7891D61C19}"/>
              </a:ext>
            </a:extLst>
          </p:cNvPr>
          <p:cNvCxnSpPr>
            <a:cxnSpLocks/>
          </p:cNvCxnSpPr>
          <p:nvPr/>
        </p:nvCxnSpPr>
        <p:spPr>
          <a:xfrm flipH="1" flipV="1">
            <a:off x="6622007" y="5922393"/>
            <a:ext cx="478780" cy="281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2787C2-EED8-8226-AB98-A5055E90354B}"/>
              </a:ext>
            </a:extLst>
          </p:cNvPr>
          <p:cNvCxnSpPr>
            <a:cxnSpLocks/>
          </p:cNvCxnSpPr>
          <p:nvPr/>
        </p:nvCxnSpPr>
        <p:spPr>
          <a:xfrm flipH="1">
            <a:off x="6659229" y="4903714"/>
            <a:ext cx="693260" cy="184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96F066-3600-DA8C-6246-CD52DBEB0C5A}"/>
              </a:ext>
            </a:extLst>
          </p:cNvPr>
          <p:cNvCxnSpPr>
            <a:cxnSpLocks/>
          </p:cNvCxnSpPr>
          <p:nvPr/>
        </p:nvCxnSpPr>
        <p:spPr>
          <a:xfrm flipV="1">
            <a:off x="4526280" y="5787584"/>
            <a:ext cx="408959" cy="523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EC2A11-74DA-F53D-3832-610A3EA5E9E5}"/>
              </a:ext>
            </a:extLst>
          </p:cNvPr>
          <p:cNvSpPr txBox="1"/>
          <p:nvPr/>
        </p:nvSpPr>
        <p:spPr>
          <a:xfrm>
            <a:off x="7352489" y="4688271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population size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9BD02-27B5-8B8B-4753-C2AA93CEF5BF}"/>
              </a:ext>
            </a:extLst>
          </p:cNvPr>
          <p:cNvSpPr txBox="1"/>
          <p:nvPr/>
        </p:nvSpPr>
        <p:spPr>
          <a:xfrm>
            <a:off x="7100787" y="6016643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carrying capacity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C0383-884F-7C88-1694-F73F3179603D}"/>
              </a:ext>
            </a:extLst>
          </p:cNvPr>
          <p:cNvSpPr txBox="1"/>
          <p:nvPr/>
        </p:nvSpPr>
        <p:spPr>
          <a:xfrm>
            <a:off x="2145269" y="6339355"/>
            <a:ext cx="2735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intrinsic growth rate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D37778-5E4E-3DDC-C3E7-93AF05E3FF93}"/>
              </a:ext>
            </a:extLst>
          </p:cNvPr>
          <p:cNvCxnSpPr>
            <a:cxnSpLocks/>
          </p:cNvCxnSpPr>
          <p:nvPr/>
        </p:nvCxnSpPr>
        <p:spPr>
          <a:xfrm flipH="1">
            <a:off x="7775392" y="5504270"/>
            <a:ext cx="6241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C4D6C9-232C-0050-6777-8AE2485DC525}"/>
              </a:ext>
            </a:extLst>
          </p:cNvPr>
          <p:cNvSpPr txBox="1"/>
          <p:nvPr/>
        </p:nvSpPr>
        <p:spPr>
          <a:xfrm>
            <a:off x="8449997" y="5307913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harvesting rate</a:t>
            </a:r>
            <a:endParaRPr lang="en-US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D016D-7607-DA2D-097F-86E947DC8E01}"/>
              </a:ext>
            </a:extLst>
          </p:cNvPr>
          <p:cNvSpPr/>
          <p:nvPr/>
        </p:nvSpPr>
        <p:spPr>
          <a:xfrm>
            <a:off x="7100787" y="5307915"/>
            <a:ext cx="624191" cy="430885"/>
          </a:xfrm>
          <a:prstGeom prst="rect">
            <a:avLst/>
          </a:prstGeom>
          <a:solidFill>
            <a:srgbClr val="FFFF00">
              <a:alpha val="4742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/>
              <p:nvPr/>
            </p:nvSpPr>
            <p:spPr>
              <a:xfrm>
                <a:off x="3703065" y="5020383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65" y="5020383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The science of sustainable harvest is used extensively in fisheries management.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956960-AF05-3783-0B84-E46888C0A63B}"/>
              </a:ext>
            </a:extLst>
          </p:cNvPr>
          <p:cNvCxnSpPr>
            <a:cxnSpLocks/>
          </p:cNvCxnSpPr>
          <p:nvPr/>
        </p:nvCxnSpPr>
        <p:spPr>
          <a:xfrm>
            <a:off x="2968144" y="5494157"/>
            <a:ext cx="5678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04C57-5CCA-F8C5-F005-9C5D72CD92CD}"/>
              </a:ext>
            </a:extLst>
          </p:cNvPr>
          <p:cNvSpPr txBox="1"/>
          <p:nvPr/>
        </p:nvSpPr>
        <p:spPr>
          <a:xfrm>
            <a:off x="1025798" y="4969358"/>
            <a:ext cx="19024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c</a:t>
            </a:r>
            <a:r>
              <a:rPr lang="en-US" sz="2200" dirty="0">
                <a:effectLst/>
                <a:latin typeface="Helvetica" pitchFamily="2" charset="0"/>
              </a:rPr>
              <a:t>hange in population size with time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82180-70CA-532D-E8B3-79C61879F9E8}"/>
              </a:ext>
            </a:extLst>
          </p:cNvPr>
          <p:cNvSpPr txBox="1"/>
          <p:nvPr/>
        </p:nvSpPr>
        <p:spPr>
          <a:xfrm>
            <a:off x="4935239" y="6420841"/>
            <a:ext cx="2735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d</a:t>
            </a:r>
            <a:r>
              <a:rPr lang="en-US" sz="2200" dirty="0">
                <a:effectLst/>
                <a:latin typeface="Helvetica" pitchFamily="2" charset="0"/>
              </a:rPr>
              <a:t>ensity-dependence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2B0776-1067-BBC3-7E30-FE89D7F6ADD6}"/>
              </a:ext>
            </a:extLst>
          </p:cNvPr>
          <p:cNvSpPr/>
          <p:nvPr/>
        </p:nvSpPr>
        <p:spPr>
          <a:xfrm rot="16200000">
            <a:off x="5972540" y="5738142"/>
            <a:ext cx="263040" cy="9513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DF977-9F58-40D3-7F2E-3DF3F34ADC92}"/>
              </a:ext>
            </a:extLst>
          </p:cNvPr>
          <p:cNvSpPr/>
          <p:nvPr/>
        </p:nvSpPr>
        <p:spPr>
          <a:xfrm>
            <a:off x="444230" y="2086247"/>
            <a:ext cx="11303540" cy="484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41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D87F0C-1AAF-1F14-BD9C-D1A91AEC90AB}"/>
              </a:ext>
            </a:extLst>
          </p:cNvPr>
          <p:cNvSpPr txBox="1"/>
          <p:nvPr/>
        </p:nvSpPr>
        <p:spPr>
          <a:xfrm>
            <a:off x="4238826" y="3239620"/>
            <a:ext cx="453552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For a harvested population,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theoretically</a:t>
            </a:r>
            <a:r>
              <a:rPr lang="en-US" sz="2600" dirty="0">
                <a:latin typeface="Helvetica" pitchFamily="2" charset="0"/>
              </a:rPr>
              <a:t>, the population size is at equilibrium if the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harvest rate equals the growth rate</a:t>
            </a:r>
            <a:r>
              <a:rPr lang="en-US" sz="2600" dirty="0">
                <a:latin typeface="Helvetica" pitchFamily="2" charset="0"/>
              </a:rPr>
              <a:t>.</a:t>
            </a:r>
            <a:endParaRPr lang="en-US" sz="26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26DBB-C805-169F-67CF-7E4F330D2AE1}"/>
                  </a:ext>
                </a:extLst>
              </p:cNvPr>
              <p:cNvSpPr txBox="1"/>
              <p:nvPr/>
            </p:nvSpPr>
            <p:spPr>
              <a:xfrm>
                <a:off x="237515" y="3399793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26DBB-C805-169F-67CF-7E4F330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5" y="3399793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4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7C37BA-13D9-EEFD-196D-F6914E42EB98}"/>
              </a:ext>
            </a:extLst>
          </p:cNvPr>
          <p:cNvCxnSpPr>
            <a:cxnSpLocks/>
          </p:cNvCxnSpPr>
          <p:nvPr/>
        </p:nvCxnSpPr>
        <p:spPr>
          <a:xfrm flipH="1">
            <a:off x="8125912" y="2776310"/>
            <a:ext cx="527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09ECF7-C204-FC59-30A3-94C48C30679A}"/>
              </a:ext>
            </a:extLst>
          </p:cNvPr>
          <p:cNvSpPr txBox="1"/>
          <p:nvPr/>
        </p:nvSpPr>
        <p:spPr>
          <a:xfrm>
            <a:off x="8653403" y="2560866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harvesting rate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D29153-6660-16B5-7824-9F4AEFAA52A8}"/>
              </a:ext>
            </a:extLst>
          </p:cNvPr>
          <p:cNvSpPr txBox="1"/>
          <p:nvPr/>
        </p:nvSpPr>
        <p:spPr>
          <a:xfrm>
            <a:off x="8793553" y="4076509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carrying capacity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01268B-FBEF-722B-B460-7D1F7EDAFBFA}"/>
              </a:ext>
            </a:extLst>
          </p:cNvPr>
          <p:cNvCxnSpPr>
            <a:cxnSpLocks/>
          </p:cNvCxnSpPr>
          <p:nvPr/>
        </p:nvCxnSpPr>
        <p:spPr>
          <a:xfrm flipH="1">
            <a:off x="8125911" y="4291953"/>
            <a:ext cx="527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2DBCD49-3180-611D-EF54-F44D35A8375D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2C79B-4985-B083-0351-17765BE2F2BC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2C79B-4985-B083-0351-17765BE2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797983-04C2-6CB6-F0E0-906BAE29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1EC6F2-3CA5-C5E8-F154-DEB5BFFF8CA6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6657C-B913-BEB2-383D-0FACC2B8E5B3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8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ED5B1B-CD24-91B3-919A-2650759803DB}"/>
              </a:ext>
            </a:extLst>
          </p:cNvPr>
          <p:cNvCxnSpPr>
            <a:cxnSpLocks/>
          </p:cNvCxnSpPr>
          <p:nvPr/>
        </p:nvCxnSpPr>
        <p:spPr>
          <a:xfrm flipH="1">
            <a:off x="6035040" y="261305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59AC6-63FF-620F-5648-8294CA4D43D1}"/>
              </a:ext>
            </a:extLst>
          </p:cNvPr>
          <p:cNvCxnSpPr>
            <a:cxnSpLocks/>
          </p:cNvCxnSpPr>
          <p:nvPr/>
        </p:nvCxnSpPr>
        <p:spPr>
          <a:xfrm>
            <a:off x="5214832" y="261211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8011140" y="2805100"/>
            <a:ext cx="352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936E92-B34A-7595-368F-06E297228EC8}"/>
              </a:ext>
            </a:extLst>
          </p:cNvPr>
          <p:cNvSpPr txBox="1"/>
          <p:nvPr/>
        </p:nvSpPr>
        <p:spPr>
          <a:xfrm>
            <a:off x="8490401" y="2500300"/>
            <a:ext cx="33663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N=4, a harvest rate of 0.2 (animals/timestep) results in a stable equilibrium (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sustainable harvest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endParaRPr lang="en-US" sz="22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BB457B5-7066-3E5F-2321-765BA60D3ADB}"/>
              </a:ext>
            </a:extLst>
          </p:cNvPr>
          <p:cNvSpPr txBox="1">
            <a:spLocks/>
          </p:cNvSpPr>
          <p:nvPr/>
        </p:nvSpPr>
        <p:spPr>
          <a:xfrm>
            <a:off x="1112520" y="18046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583779-63C4-456F-2927-9F2AD0601F45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6984FD-FFE4-C8D7-09B5-031DCDB043A4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27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ED5B1B-CD24-91B3-919A-2650759803DB}"/>
              </a:ext>
            </a:extLst>
          </p:cNvPr>
          <p:cNvCxnSpPr>
            <a:cxnSpLocks/>
          </p:cNvCxnSpPr>
          <p:nvPr/>
        </p:nvCxnSpPr>
        <p:spPr>
          <a:xfrm flipH="1">
            <a:off x="6035040" y="261305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59AC6-63FF-620F-5648-8294CA4D43D1}"/>
              </a:ext>
            </a:extLst>
          </p:cNvPr>
          <p:cNvCxnSpPr>
            <a:cxnSpLocks/>
          </p:cNvCxnSpPr>
          <p:nvPr/>
        </p:nvCxnSpPr>
        <p:spPr>
          <a:xfrm>
            <a:off x="5214832" y="261211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8011140" y="2805100"/>
            <a:ext cx="352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0783322-4C2F-0FEF-3EC9-5A87660E9F00}"/>
              </a:ext>
            </a:extLst>
          </p:cNvPr>
          <p:cNvSpPr txBox="1"/>
          <p:nvPr/>
        </p:nvSpPr>
        <p:spPr>
          <a:xfrm>
            <a:off x="8490401" y="2500300"/>
            <a:ext cx="33663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N=4, a harvest rate of 0.2 (animals/timestep) results in a stable equilibrium (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sustainable harvest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Increases or decreases in population size will be compensated to return the system to N=4.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CAF2B2-49B1-A23B-C400-A6BD4DC123D3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01E4A8-CD62-AF8A-36BD-3E0864F96C74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073CF9-9C80-3D7F-989D-C730666740CB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0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3820140" y="2209800"/>
            <a:ext cx="4318020" cy="290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C22CF5-3C55-4B85-23B3-B0B8B4B7B303}"/>
              </a:ext>
            </a:extLst>
          </p:cNvPr>
          <p:cNvSpPr txBox="1"/>
          <p:nvPr/>
        </p:nvSpPr>
        <p:spPr>
          <a:xfrm>
            <a:off x="8324687" y="1920240"/>
            <a:ext cx="370159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unstable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N=1, a harvest rate of 0.2 (animals/timestep) results in an unsustainable equilibrium. </a:t>
            </a:r>
          </a:p>
          <a:p>
            <a:endParaRPr lang="en-US" sz="22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8D31CD-B9E9-7B3F-4043-2C9E0D811DE7}"/>
              </a:ext>
            </a:extLst>
          </p:cNvPr>
          <p:cNvCxnSpPr>
            <a:cxnSpLocks/>
          </p:cNvCxnSpPr>
          <p:nvPr/>
        </p:nvCxnSpPr>
        <p:spPr>
          <a:xfrm flipH="1">
            <a:off x="2301240" y="265783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D315D-61EE-86EE-3C2E-8EE52341DB67}"/>
              </a:ext>
            </a:extLst>
          </p:cNvPr>
          <p:cNvCxnSpPr>
            <a:cxnSpLocks/>
          </p:cNvCxnSpPr>
          <p:nvPr/>
        </p:nvCxnSpPr>
        <p:spPr>
          <a:xfrm>
            <a:off x="3098176" y="2663918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2B3E03-A009-7C9C-7874-73ADF05F0AD4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5A607F-295C-7B19-05D4-236077B23A45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6548CD-B4C7-DEF4-BF46-7E92418540EE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C22CF5-3C55-4B85-23B3-B0B8B4B7B303}"/>
              </a:ext>
            </a:extLst>
          </p:cNvPr>
          <p:cNvSpPr txBox="1"/>
          <p:nvPr/>
        </p:nvSpPr>
        <p:spPr>
          <a:xfrm>
            <a:off x="8324687" y="1920240"/>
            <a:ext cx="370159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unstable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N=1, a harvest rate of 0.2 (animals/timestep) results in an unsustainable equilibrium. </a:t>
            </a:r>
          </a:p>
          <a:p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Random increases or decreases in population size will result in the population moving away from N=1 to, respectively, N=4 or N=0 (the latter is a 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population collapse</a:t>
            </a:r>
            <a:r>
              <a:rPr lang="en-US" sz="2200" dirty="0">
                <a:latin typeface="Helvetica" pitchFamily="2" charset="0"/>
              </a:rPr>
              <a:t>).</a:t>
            </a:r>
            <a:endParaRPr lang="en-US" sz="2400" dirty="0">
              <a:effectLst/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8D31CD-B9E9-7B3F-4043-2C9E0D811DE7}"/>
              </a:ext>
            </a:extLst>
          </p:cNvPr>
          <p:cNvCxnSpPr>
            <a:cxnSpLocks/>
          </p:cNvCxnSpPr>
          <p:nvPr/>
        </p:nvCxnSpPr>
        <p:spPr>
          <a:xfrm flipH="1">
            <a:off x="2301240" y="265783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D315D-61EE-86EE-3C2E-8EE52341DB67}"/>
              </a:ext>
            </a:extLst>
          </p:cNvPr>
          <p:cNvCxnSpPr>
            <a:cxnSpLocks/>
          </p:cNvCxnSpPr>
          <p:nvPr/>
        </p:nvCxnSpPr>
        <p:spPr>
          <a:xfrm>
            <a:off x="3098176" y="2663918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B91026-EA74-41A7-0640-4C2E34E3E82A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933957-D95E-4722-2895-719020AD5F33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AA4445-944B-8291-BB3F-7CDD4652E646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1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AEA5FE-F472-4618-1221-15AA7BBF957F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209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In the logistic growth equation, population growth (</a:t>
                </a:r>
                <a:r>
                  <a:rPr lang="en-US" sz="2400" dirty="0" err="1">
                    <a:latin typeface="Helvetica" pitchFamily="2" charset="0"/>
                  </a:rPr>
                  <a:t>dN</a:t>
                </a:r>
                <a:r>
                  <a:rPr lang="en-US" sz="2400" dirty="0">
                    <a:latin typeface="Helvetica" pitchFamily="2" charset="0"/>
                  </a:rPr>
                  <a:t>/dt) is maximized at half the carrying capacity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b="0" dirty="0">
                  <a:latin typeface="Helvetica" pitchFamily="2" charset="0"/>
                </a:endParaRPr>
              </a:p>
              <a:p>
                <a:pPr algn="ctr"/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AEA5FE-F472-4618-1221-15AA7BBF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2092176"/>
              </a:xfrm>
              <a:prstGeom prst="rect">
                <a:avLst/>
              </a:prstGeom>
              <a:blipFill>
                <a:blip r:embed="rId5"/>
                <a:stretch>
                  <a:fillRect l="-1582" t="-3030" r="-3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ord 3">
            <a:extLst>
              <a:ext uri="{FF2B5EF4-FFF2-40B4-BE49-F238E27FC236}">
                <a16:creationId xmlns:a16="http://schemas.microsoft.com/office/drawing/2014/main" id="{9FD06619-EEBA-544C-6314-FABB0C711FF6}"/>
              </a:ext>
            </a:extLst>
          </p:cNvPr>
          <p:cNvSpPr/>
          <p:nvPr/>
        </p:nvSpPr>
        <p:spPr>
          <a:xfrm rot="10800000"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AF896-F8A7-1C84-934A-D35AAD98EB15}"/>
              </a:ext>
            </a:extLst>
          </p:cNvPr>
          <p:cNvSpPr txBox="1"/>
          <p:nvPr/>
        </p:nvSpPr>
        <p:spPr>
          <a:xfrm>
            <a:off x="10581505" y="4822432"/>
            <a:ext cx="1610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 pitchFamily="2" charset="0"/>
              </a:rPr>
              <a:t>take the derivative with respect to N</a:t>
            </a:r>
            <a:endParaRPr lang="en-US" sz="1200" b="1" i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EA30C-5D99-6981-7B10-91A299B586FE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335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In the logistic growth equation, population growth (</a:t>
                </a:r>
                <a:r>
                  <a:rPr lang="en-US" sz="2400" dirty="0" err="1">
                    <a:latin typeface="Helvetica" pitchFamily="2" charset="0"/>
                  </a:rPr>
                  <a:t>dN</a:t>
                </a:r>
                <a:r>
                  <a:rPr lang="en-US" sz="2400" dirty="0">
                    <a:latin typeface="Helvetica" pitchFamily="2" charset="0"/>
                  </a:rPr>
                  <a:t>/dt) is maximized at half the carrying capacity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pPr algn="ctr"/>
                <a:endParaRPr lang="en-US" sz="2400" dirty="0"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sz="2400" dirty="0">
                    <a:effectLst/>
                    <a:latin typeface="Helvetica" pitchFamily="2" charset="0"/>
                  </a:rPr>
                  <a:t>Theoretically, harvest could be maximized here as well:</a:t>
                </a:r>
              </a:p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effectLst/>
                    <a:latin typeface="Helvetica" pitchFamily="2" charset="0"/>
                  </a:rPr>
                  <a:t>MSY: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EA30C-5D99-6981-7B10-91A299B5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3353354"/>
              </a:xfrm>
              <a:prstGeom prst="rect">
                <a:avLst/>
              </a:prstGeom>
              <a:blipFill>
                <a:blip r:embed="rId5"/>
                <a:stretch>
                  <a:fillRect l="-1582" t="-1887" r="-3481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B487A31-E38B-C638-915F-5653BEA58F1F}"/>
              </a:ext>
            </a:extLst>
          </p:cNvPr>
          <p:cNvCxnSpPr>
            <a:cxnSpLocks/>
          </p:cNvCxnSpPr>
          <p:nvPr/>
        </p:nvCxnSpPr>
        <p:spPr>
          <a:xfrm rot="5400000">
            <a:off x="9887264" y="2587301"/>
            <a:ext cx="3249982" cy="841336"/>
          </a:xfrm>
          <a:prstGeom prst="bentConnector3">
            <a:avLst>
              <a:gd name="adj1" fmla="val 997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AB641132-2907-FBC1-5ED4-DE7D42C6EC2E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648704FA-A06E-6B20-32CC-D6A0B34D74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02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9360E1-2D7A-5F08-EFA4-9768E48AEFEF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effectLst/>
                    <a:latin typeface="Helvetica" pitchFamily="2" charset="0"/>
                  </a:rPr>
                  <a:t>MSY: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9360E1-2D7A-5F08-EFA4-9768E48AE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614848"/>
              </a:xfrm>
              <a:prstGeom prst="rect">
                <a:avLst/>
              </a:prstGeom>
              <a:blipFill>
                <a:blip r:embed="rId5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30D2A1-32A7-364E-A06E-ABB640CF9F51}"/>
              </a:ext>
            </a:extLst>
          </p:cNvPr>
          <p:cNvSpPr txBox="1"/>
          <p:nvPr/>
        </p:nvSpPr>
        <p:spPr>
          <a:xfrm>
            <a:off x="8190689" y="2839443"/>
            <a:ext cx="400131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The MSY is a 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semi-stable equilibrium</a:t>
            </a:r>
            <a:r>
              <a:rPr lang="en-US" sz="2400" dirty="0">
                <a:latin typeface="Helvetica" pitchFamily="2" charset="0"/>
              </a:rPr>
              <a:t>, meaning that small gains in population size (N) will be compensated to return the system to N</a:t>
            </a:r>
            <a:r>
              <a:rPr lang="en-US" sz="2400" baseline="-25000" dirty="0">
                <a:latin typeface="Helvetica" pitchFamily="2" charset="0"/>
              </a:rPr>
              <a:t>MSY,</a:t>
            </a:r>
            <a:r>
              <a:rPr lang="en-US" sz="2400" dirty="0">
                <a:latin typeface="Helvetica" pitchFamily="2" charset="0"/>
              </a:rPr>
              <a:t> while small losses will result in the system collapsing to N=0. </a:t>
            </a:r>
            <a:endParaRPr 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59F91-CC8F-C076-E797-66E718D263F6}"/>
              </a:ext>
            </a:extLst>
          </p:cNvPr>
          <p:cNvCxnSpPr>
            <a:cxnSpLocks/>
          </p:cNvCxnSpPr>
          <p:nvPr/>
        </p:nvCxnSpPr>
        <p:spPr>
          <a:xfrm flipH="1">
            <a:off x="3530329" y="1642332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F99C1-2350-52FF-CF77-8F0E5AFF6A16}"/>
              </a:ext>
            </a:extLst>
          </p:cNvPr>
          <p:cNvCxnSpPr>
            <a:cxnSpLocks/>
          </p:cNvCxnSpPr>
          <p:nvPr/>
        </p:nvCxnSpPr>
        <p:spPr>
          <a:xfrm flipH="1">
            <a:off x="4491258" y="1644968"/>
            <a:ext cx="537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ord 2">
            <a:extLst>
              <a:ext uri="{FF2B5EF4-FFF2-40B4-BE49-F238E27FC236}">
                <a16:creationId xmlns:a16="http://schemas.microsoft.com/office/drawing/2014/main" id="{85D232E5-DDF9-3BDB-FDBE-983206795C20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4E958D61-67FD-2F98-8234-73515D983C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55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0EC8F9-FD92-0371-D60F-277FE34FA523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aseline="3000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9509-EB6E-3A4F-A1A4-19FA5BF3D986}"/>
              </a:ext>
            </a:extLst>
          </p:cNvPr>
          <p:cNvSpPr/>
          <p:nvPr/>
        </p:nvSpPr>
        <p:spPr>
          <a:xfrm>
            <a:off x="441960" y="2971800"/>
            <a:ext cx="6167946" cy="388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6A5E28-A9C6-E2DA-B427-3E65BC4DB096}"/>
              </a:ext>
            </a:extLst>
          </p:cNvPr>
          <p:cNvSpPr/>
          <p:nvPr/>
        </p:nvSpPr>
        <p:spPr>
          <a:xfrm>
            <a:off x="444230" y="2758440"/>
            <a:ext cx="11303540" cy="409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33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9BE3D6-79FD-7870-EB7F-86CF589BA1F4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yrs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roughy fisheries had collapsed and were closed.</a:t>
            </a:r>
            <a:r>
              <a:rPr lang="en-US" sz="2400" baseline="3000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aseline="30000" dirty="0">
              <a:solidFill>
                <a:srgbClr val="33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B9416D-EA20-5535-8ECE-1EE7B196475D}"/>
              </a:ext>
            </a:extLst>
          </p:cNvPr>
          <p:cNvSpPr/>
          <p:nvPr/>
        </p:nvSpPr>
        <p:spPr>
          <a:xfrm>
            <a:off x="441960" y="3429001"/>
            <a:ext cx="61679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A353B3-4C55-10D1-4717-217898FA6695}"/>
              </a:ext>
            </a:extLst>
          </p:cNvPr>
          <p:cNvSpPr/>
          <p:nvPr/>
        </p:nvSpPr>
        <p:spPr>
          <a:xfrm>
            <a:off x="731520" y="3627120"/>
            <a:ext cx="5771706" cy="26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835FBF-F042-B669-8F53-F20603D6C4AB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yrs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roughy fisheries had collapsed and were closed.</a:t>
            </a:r>
            <a:r>
              <a:rPr lang="en-US" sz="2400" baseline="3000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aseline="30000" dirty="0">
              <a:solidFill>
                <a:srgbClr val="33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A9DF5B-ED21-C41F-1456-B7C9EC56A7A3}"/>
              </a:ext>
            </a:extLst>
          </p:cNvPr>
          <p:cNvSpPr/>
          <p:nvPr/>
        </p:nvSpPr>
        <p:spPr>
          <a:xfrm>
            <a:off x="441960" y="4175761"/>
            <a:ext cx="6167946" cy="2682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AED5E0-ADB5-ADB9-B5AD-63DC1394FE01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aseline="3000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71D2CB-BD4C-94BB-1588-5E5C5CBBF4ED}"/>
              </a:ext>
            </a:extLst>
          </p:cNvPr>
          <p:cNvSpPr/>
          <p:nvPr/>
        </p:nvSpPr>
        <p:spPr>
          <a:xfrm>
            <a:off x="441960" y="5361341"/>
            <a:ext cx="6167946" cy="1496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range Roughy - Good Fish Bad Fish">
            <a:extLst>
              <a:ext uri="{FF2B5EF4-FFF2-40B4-BE49-F238E27FC236}">
                <a16:creationId xmlns:a16="http://schemas.microsoft.com/office/drawing/2014/main" id="{3BD8CF8B-77AF-2811-B682-FF1146BF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95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B8F9-E6C2-FA1E-CAE9-981FE121D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478280"/>
            <a:ext cx="6167946" cy="530237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="0" i="0" u="none" strike="noStrike" baseline="30000" dirty="0">
                <a:solidFill>
                  <a:srgbClr val="3366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Orange Roughy - Good Fish Bad Fish">
            <a:extLst>
              <a:ext uri="{FF2B5EF4-FFF2-40B4-BE49-F238E27FC236}">
                <a16:creationId xmlns:a16="http://schemas.microsoft.com/office/drawing/2014/main" id="{84B39224-CEA2-985D-1524-574021A09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55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0BF64-7FFE-A340-3396-59CEB259F0F2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0BF64-7FFE-A340-3396-59CEB259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1922397"/>
            <a:ext cx="9688071" cy="323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4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2860835"/>
            <a:ext cx="9688071" cy="273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3329579"/>
            <a:ext cx="9688071" cy="294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Orange Roughy - Good Fish Bad Fish">
            <a:extLst>
              <a:ext uri="{FF2B5EF4-FFF2-40B4-BE49-F238E27FC236}">
                <a16:creationId xmlns:a16="http://schemas.microsoft.com/office/drawing/2014/main" id="{FD9354C8-AA26-3FC4-70F3-F9D7ED84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2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3950195"/>
            <a:ext cx="9688071" cy="1644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3429001"/>
            <a:ext cx="9688071" cy="2841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Orange Roughy - Good Fish Bad Fish">
            <a:extLst>
              <a:ext uri="{FF2B5EF4-FFF2-40B4-BE49-F238E27FC236}">
                <a16:creationId xmlns:a16="http://schemas.microsoft.com/office/drawing/2014/main" id="{3C5F4427-7DCE-5469-AB9F-B55383E1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46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overfishing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3950195"/>
            <a:ext cx="9688071" cy="1644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4108215"/>
            <a:ext cx="9688071" cy="216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Orange Roughy - Good Fish Bad Fish">
            <a:extLst>
              <a:ext uri="{FF2B5EF4-FFF2-40B4-BE49-F238E27FC236}">
                <a16:creationId xmlns:a16="http://schemas.microsoft.com/office/drawing/2014/main" id="{92E30847-9749-09E5-B144-C46A05499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3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832F4E-93EF-CBE2-EAB4-0C0D765E28AE}"/>
              </a:ext>
            </a:extLst>
          </p:cNvPr>
          <p:cNvSpPr txBox="1">
            <a:spLocks/>
          </p:cNvSpPr>
          <p:nvPr/>
        </p:nvSpPr>
        <p:spPr>
          <a:xfrm>
            <a:off x="6096000" y="1536064"/>
            <a:ext cx="5897880" cy="532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Tragedy of the Commons: A situation in which </a:t>
            </a:r>
            <a:r>
              <a:rPr lang="en-US" dirty="0">
                <a:solidFill>
                  <a:srgbClr val="202122"/>
                </a:solidFill>
              </a:rPr>
              <a:t>individual users, who have open access to a common pool resource, cause depletion of the resource through their uncoordinated actions.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Idea was popularized by ecologist Garret Hardin in 1968, a Malthus-like reference to the overpopulation of the Earth</a:t>
            </a:r>
          </a:p>
          <a:p>
            <a:r>
              <a:rPr lang="en-US" dirty="0">
                <a:solidFill>
                  <a:srgbClr val="202122"/>
                </a:solidFill>
              </a:rPr>
              <a:t>Fisheries provide a classic example of Tragedy of the Commons because property rights are incomplete and access is open.</a:t>
            </a:r>
          </a:p>
          <a:p>
            <a:r>
              <a:rPr lang="en-US" dirty="0">
                <a:solidFill>
                  <a:srgbClr val="202122"/>
                </a:solidFill>
              </a:rPr>
              <a:t>Many examples of fisheries collapse: 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Sturgeon in Caspian sea in 2000s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Atlantic cod in Canada &amp; elsewhere in 1990s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Orange </a:t>
            </a:r>
            <a:r>
              <a:rPr lang="en-US" dirty="0" err="1">
                <a:solidFill>
                  <a:srgbClr val="202122"/>
                </a:solidFill>
              </a:rPr>
              <a:t>roughy</a:t>
            </a:r>
            <a:r>
              <a:rPr lang="en-US" dirty="0">
                <a:solidFill>
                  <a:srgbClr val="202122"/>
                </a:solidFill>
              </a:rPr>
              <a:t> in NZ in 1990s</a:t>
            </a:r>
          </a:p>
          <a:p>
            <a:r>
              <a:rPr lang="en-US" dirty="0">
                <a:solidFill>
                  <a:srgbClr val="202122"/>
                </a:solidFill>
              </a:rPr>
              <a:t>Despite its dangers, MSY is still highlight as a policy in many international treaties.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43A50-75A6-873F-7AAA-54EF83E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FED2A0-8FC1-B523-B5DA-2D1EBBF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4" y="1536065"/>
            <a:ext cx="50896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113B99-71A8-C31B-DDC2-A6A8BEC685FC}"/>
              </a:ext>
            </a:extLst>
          </p:cNvPr>
          <p:cNvSpPr/>
          <p:nvPr/>
        </p:nvSpPr>
        <p:spPr>
          <a:xfrm>
            <a:off x="6096000" y="3672840"/>
            <a:ext cx="6096000" cy="282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9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5F7676-8193-7B56-2321-8BAD23F41337}"/>
              </a:ext>
            </a:extLst>
          </p:cNvPr>
          <p:cNvSpPr txBox="1">
            <a:spLocks/>
          </p:cNvSpPr>
          <p:nvPr/>
        </p:nvSpPr>
        <p:spPr>
          <a:xfrm>
            <a:off x="6096000" y="1536064"/>
            <a:ext cx="5897880" cy="532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Tragedy of the Commons: A situation in which </a:t>
            </a:r>
            <a:r>
              <a:rPr lang="en-US" dirty="0">
                <a:solidFill>
                  <a:srgbClr val="202122"/>
                </a:solidFill>
              </a:rPr>
              <a:t>individual users, who have open access to a common pool resource, cause depletion of the resource through their uncoordinated actions.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Idea was popularized by ecologist Garret Hardin in 1968, a Malthus-like reference to the overpopulation of the Earth</a:t>
            </a:r>
          </a:p>
          <a:p>
            <a:r>
              <a:rPr lang="en-US" dirty="0">
                <a:solidFill>
                  <a:srgbClr val="202122"/>
                </a:solidFill>
              </a:rPr>
              <a:t>Fisheries provide a classic example of Tragedy of the Commons because property rights are incomplete and access is open.</a:t>
            </a:r>
          </a:p>
          <a:p>
            <a:r>
              <a:rPr lang="en-US" dirty="0">
                <a:solidFill>
                  <a:srgbClr val="202122"/>
                </a:solidFill>
              </a:rPr>
              <a:t>Many examples of fisheries collapse: 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Sturgeon in Caspian sea in 2000s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Atlantic cod in Canada &amp; elsewhere in 1990s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Orange </a:t>
            </a:r>
            <a:r>
              <a:rPr lang="en-US" dirty="0" err="1">
                <a:solidFill>
                  <a:srgbClr val="202122"/>
                </a:solidFill>
              </a:rPr>
              <a:t>roughy</a:t>
            </a:r>
            <a:r>
              <a:rPr lang="en-US" dirty="0">
                <a:solidFill>
                  <a:srgbClr val="202122"/>
                </a:solidFill>
              </a:rPr>
              <a:t> in NZ in 1990s</a:t>
            </a:r>
          </a:p>
          <a:p>
            <a:r>
              <a:rPr lang="en-US" dirty="0">
                <a:solidFill>
                  <a:srgbClr val="202122"/>
                </a:solidFill>
              </a:rPr>
              <a:t>Despite its dangers, MSY is still highlight as a policy in many international treaties.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FED2A0-8FC1-B523-B5DA-2D1EBBF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4" y="1536065"/>
            <a:ext cx="50896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901F5F-E43E-3FF2-64EE-4BC0F7D3FC93}"/>
              </a:ext>
            </a:extLst>
          </p:cNvPr>
          <p:cNvSpPr/>
          <p:nvPr/>
        </p:nvSpPr>
        <p:spPr>
          <a:xfrm>
            <a:off x="6096000" y="5684520"/>
            <a:ext cx="6096000" cy="80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9B5CB-F2D6-1186-27BA-4E9642C0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400283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230870" y="3429001"/>
            <a:ext cx="115169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39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026" name="Picture 2" descr="Case Studies on the Effects of Transferable Fishing Rights on Fleet  Capacity and Concentration of Quota Ownership">
            <a:extLst>
              <a:ext uri="{FF2B5EF4-FFF2-40B4-BE49-F238E27FC236}">
                <a16:creationId xmlns:a16="http://schemas.microsoft.com/office/drawing/2014/main" id="{1DDF25B2-D6CB-8775-9AB9-3138B893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63700"/>
            <a:ext cx="508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F68D6-C052-2B96-FFF8-8EE4A9F71B80}"/>
              </a:ext>
            </a:extLst>
          </p:cNvPr>
          <p:cNvSpPr/>
          <p:nvPr/>
        </p:nvSpPr>
        <p:spPr>
          <a:xfrm>
            <a:off x="365760" y="3733800"/>
            <a:ext cx="6096000" cy="298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844F8-6910-A209-D3EB-C86B6A9A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3701667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026" name="Picture 2" descr="Case Studies on the Effects of Transferable Fishing Rights on Fleet  Capacity and Concentration of Quota Ownership">
            <a:extLst>
              <a:ext uri="{FF2B5EF4-FFF2-40B4-BE49-F238E27FC236}">
                <a16:creationId xmlns:a16="http://schemas.microsoft.com/office/drawing/2014/main" id="{1DDF25B2-D6CB-8775-9AB9-3138B893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63700"/>
            <a:ext cx="508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F68D6-C052-2B96-FFF8-8EE4A9F71B80}"/>
              </a:ext>
            </a:extLst>
          </p:cNvPr>
          <p:cNvSpPr/>
          <p:nvPr/>
        </p:nvSpPr>
        <p:spPr>
          <a:xfrm>
            <a:off x="365760" y="4790122"/>
            <a:ext cx="6096000" cy="19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26940-ACE3-38FD-36DA-0720A3A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3912550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1" name="New picture">
            <a:extLst>
              <a:ext uri="{FF2B5EF4-FFF2-40B4-BE49-F238E27FC236}">
                <a16:creationId xmlns:a16="http://schemas.microsoft.com/office/drawing/2014/main" id="{58329F73-A571-8411-A21A-90A1C4D186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0" y="1690688"/>
            <a:ext cx="5501640" cy="38639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A28AFE-2A93-B417-E764-DE1FBC42CB4C}"/>
              </a:ext>
            </a:extLst>
          </p:cNvPr>
          <p:cNvSpPr txBox="1">
            <a:spLocks/>
          </p:cNvSpPr>
          <p:nvPr/>
        </p:nvSpPr>
        <p:spPr>
          <a:xfrm>
            <a:off x="7513320" y="6492874"/>
            <a:ext cx="47244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Fuller et al. 2017. </a:t>
            </a:r>
            <a:r>
              <a:rPr lang="en-US" sz="1800" b="0" i="1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ICES Journal of Marine Science</a:t>
            </a:r>
            <a:endParaRPr lang="en-US" sz="1800" dirty="0">
              <a:solidFill>
                <a:srgbClr val="20212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9A5F3-84C7-D83E-4ECC-FCA3D4441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62" b="3685"/>
          <a:stretch/>
        </p:blipFill>
        <p:spPr>
          <a:xfrm>
            <a:off x="11374261" y="5554628"/>
            <a:ext cx="738765" cy="938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F1725-66DB-B4BF-292A-B13DA6023786}"/>
              </a:ext>
            </a:extLst>
          </p:cNvPr>
          <p:cNvSpPr txBox="1"/>
          <p:nvPr/>
        </p:nvSpPr>
        <p:spPr>
          <a:xfrm>
            <a:off x="10196848" y="5892709"/>
            <a:ext cx="117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Dr. Emma Fuller, Fractal Agriculture</a:t>
            </a:r>
            <a:endParaRPr lang="en-US" sz="1000" dirty="0"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359F0-0181-7EBA-4296-4B1E53FD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536963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overfishing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Orange Roughy - Good Fish Bad Fish">
            <a:extLst>
              <a:ext uri="{FF2B5EF4-FFF2-40B4-BE49-F238E27FC236}">
                <a16:creationId xmlns:a16="http://schemas.microsoft.com/office/drawing/2014/main" id="{C42CBB4F-67D4-F30E-B4B9-1F78635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643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</p:spTree>
    <p:extLst>
      <p:ext uri="{BB962C8B-B14F-4D97-AF65-F5344CB8AC3E}">
        <p14:creationId xmlns:p14="http://schemas.microsoft.com/office/powerpoint/2010/main" val="145792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F2CFC-ED12-E809-1FCB-09AFFA5B02B3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54210-9486-82D3-C96F-FA26B9B2BC2E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3042702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B17C32DE-5054-4BCC-20B9-616B2D445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B4CF004A-D0DE-4E1F-A8DF-02E5F583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403120-6160-B1DB-FEBB-DB67D2D4ADC9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384997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B17C32DE-5054-4BCC-20B9-616B2D445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B4CF004A-D0DE-4E1F-A8DF-02E5F583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2A436-E385-08AC-910F-44CD6773D668}"/>
              </a:ext>
            </a:extLst>
          </p:cNvPr>
          <p:cNvSpPr txBox="1"/>
          <p:nvPr/>
        </p:nvSpPr>
        <p:spPr>
          <a:xfrm>
            <a:off x="6984489" y="5965448"/>
            <a:ext cx="520751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All the models we have looked at so far have been deterministic!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159500-2379-AD65-CFAC-3B4FA0FEE164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3413183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35A17-70E1-1099-CE08-EEA79172E47C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38A66-BDC0-5C59-58CE-89050016AD5C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A7220-6A1C-481F-A398-186D7B17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2EEE00-3E60-F55D-2907-3C491A396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0" name="Graphic 19" descr="Clownfish with solid fill">
            <a:extLst>
              <a:ext uri="{FF2B5EF4-FFF2-40B4-BE49-F238E27FC236}">
                <a16:creationId xmlns:a16="http://schemas.microsoft.com/office/drawing/2014/main" id="{35144D0C-6E67-2163-26D1-BDB8D5D2B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1883AA12-93A3-88DB-B37F-C69FEBA30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2" name="Graphic 21" descr="Clownfish with solid fill">
            <a:extLst>
              <a:ext uri="{FF2B5EF4-FFF2-40B4-BE49-F238E27FC236}">
                <a16:creationId xmlns:a16="http://schemas.microsoft.com/office/drawing/2014/main" id="{0813480A-CF3F-D9AB-2EB3-71D659B60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3" name="Graphic 22" descr="Clownfish with solid fill">
            <a:extLst>
              <a:ext uri="{FF2B5EF4-FFF2-40B4-BE49-F238E27FC236}">
                <a16:creationId xmlns:a16="http://schemas.microsoft.com/office/drawing/2014/main" id="{54BEF077-01F2-C061-EBB6-7701F9E8D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24" name="Graphic 23" descr="Clownfish with solid fill">
            <a:extLst>
              <a:ext uri="{FF2B5EF4-FFF2-40B4-BE49-F238E27FC236}">
                <a16:creationId xmlns:a16="http://schemas.microsoft.com/office/drawing/2014/main" id="{A13E1EA1-616E-B048-915F-334F3674A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ACEEA9CD-C88F-13F3-EB0E-73CBD62EB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F35F817-98A5-00C3-3507-C4B995180CA5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BF620-4E37-706D-9D8D-4609B1E478A2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0479163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7075C-1D8C-D94E-799C-87EC4D5A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FCBACD-7B67-DE8D-F58D-0813D835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38EEF7D4-DC1E-5236-0A66-62B49DCC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6E7430E0-913E-8EE8-DB65-CEDE1E75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477EB2D2-FBE8-5BAC-4DD2-011D1B59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4196ED3B-4165-13E8-3540-4FF98EBB4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30" name="Graphic 29" descr="Clownfish with solid fill">
            <a:extLst>
              <a:ext uri="{FF2B5EF4-FFF2-40B4-BE49-F238E27FC236}">
                <a16:creationId xmlns:a16="http://schemas.microsoft.com/office/drawing/2014/main" id="{4D035326-1922-4A0C-B4B6-EF49021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1232" y="4838437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F39E1-F220-EDBD-F1FD-71A3C9BBBCA2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2706B-3035-6D24-EAC5-B3904631F644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E1FAD-BFA5-8040-7A09-269DDA293A3F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11" name="Graphic 10" descr="Clownfish with solid fill">
            <a:extLst>
              <a:ext uri="{FF2B5EF4-FFF2-40B4-BE49-F238E27FC236}">
                <a16:creationId xmlns:a16="http://schemas.microsoft.com/office/drawing/2014/main" id="{796EBCF3-7F42-777A-2EFF-C3964504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12" name="Graphic 11" descr="Clownfish with solid fill">
            <a:extLst>
              <a:ext uri="{FF2B5EF4-FFF2-40B4-BE49-F238E27FC236}">
                <a16:creationId xmlns:a16="http://schemas.microsoft.com/office/drawing/2014/main" id="{287F3162-F6B6-EDB5-9F91-FBDF5E29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1D5804-51DA-AAEB-9C46-C92ED9AE27EB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1EFE5-F853-5425-FD68-8FDC725F8C2A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C2B9BB-8AF7-7535-2F49-DB8662E4F5EF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66671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5C3EE-5D06-F42C-F7DE-9E868302E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4466-8702-09E0-2FB3-29567F49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883F1-BF68-EC12-25BC-BA9BE410B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endParaRPr lang="en-US" dirty="0"/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AA32D-82EB-91F8-F9DB-A7A88ECE466C}"/>
              </a:ext>
            </a:extLst>
          </p:cNvPr>
          <p:cNvSpPr/>
          <p:nvPr/>
        </p:nvSpPr>
        <p:spPr>
          <a:xfrm>
            <a:off x="246110" y="4844374"/>
            <a:ext cx="11303540" cy="195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5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7075C-1D8C-D94E-799C-87EC4D5A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FCBACD-7B67-DE8D-F58D-0813D835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38EEF7D4-DC1E-5236-0A66-62B49DCC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6E7430E0-913E-8EE8-DB65-CEDE1E75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477EB2D2-FBE8-5BAC-4DD2-011D1B59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4196ED3B-4165-13E8-3540-4FF98EBB4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30" name="Graphic 29" descr="Clownfish with solid fill">
            <a:extLst>
              <a:ext uri="{FF2B5EF4-FFF2-40B4-BE49-F238E27FC236}">
                <a16:creationId xmlns:a16="http://schemas.microsoft.com/office/drawing/2014/main" id="{4D035326-1922-4A0C-B4B6-EF49021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1232" y="4838437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F39E1-F220-EDBD-F1FD-71A3C9BBBCA2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2706B-3035-6D24-EAC5-B3904631F644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E1FAD-BFA5-8040-7A09-269DDA293A3F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11" name="Graphic 10" descr="Clownfish with solid fill">
            <a:extLst>
              <a:ext uri="{FF2B5EF4-FFF2-40B4-BE49-F238E27FC236}">
                <a16:creationId xmlns:a16="http://schemas.microsoft.com/office/drawing/2014/main" id="{796EBCF3-7F42-777A-2EFF-C3964504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12" name="Graphic 11" descr="Clownfish with solid fill">
            <a:extLst>
              <a:ext uri="{FF2B5EF4-FFF2-40B4-BE49-F238E27FC236}">
                <a16:creationId xmlns:a16="http://schemas.microsoft.com/office/drawing/2014/main" id="{287F3162-F6B6-EDB5-9F91-FBDF5E29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1D5804-51DA-AAEB-9C46-C92ED9AE27EB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4" name="Graphic 13" descr="Clownfish with solid fill">
            <a:extLst>
              <a:ext uri="{FF2B5EF4-FFF2-40B4-BE49-F238E27FC236}">
                <a16:creationId xmlns:a16="http://schemas.microsoft.com/office/drawing/2014/main" id="{78C9DCFE-9D68-7AE9-93CB-5C833C14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4498" y="4643572"/>
            <a:ext cx="914400" cy="914400"/>
          </a:xfrm>
          <a:prstGeom prst="rect">
            <a:avLst/>
          </a:prstGeom>
        </p:spPr>
      </p:pic>
      <p:pic>
        <p:nvPicPr>
          <p:cNvPr id="15" name="Graphic 14" descr="Clownfish with solid fill">
            <a:extLst>
              <a:ext uri="{FF2B5EF4-FFF2-40B4-BE49-F238E27FC236}">
                <a16:creationId xmlns:a16="http://schemas.microsoft.com/office/drawing/2014/main" id="{B5B5F071-32C1-3B6D-083C-CD8A1AE53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602" y="545790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143F3B-32CC-7162-764C-CA472C4A1DAE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895BE-F8FD-B33A-95A1-23E93781C095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723015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675239"/>
            <a:ext cx="520751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temporal changes in mortality or reproductive rate (e.g. due to climate)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0C0AE8-CE98-B2A7-6A82-87953B8AD153}"/>
              </a:ext>
            </a:extLst>
          </p:cNvPr>
          <p:cNvSpPr/>
          <p:nvPr/>
        </p:nvSpPr>
        <p:spPr>
          <a:xfrm>
            <a:off x="3838876" y="2259707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3897F-8C63-BA63-752C-9AFD218A34C0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B02C314F-8C75-CC8C-1AF2-39DF1C5D0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7883" y="2654764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0857A1-1194-96CB-63E2-39E1C78779BB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241B2-505A-227B-7215-2CE9E0A8AD4E}"/>
              </a:ext>
            </a:extLst>
          </p:cNvPr>
          <p:cNvSpPr/>
          <p:nvPr/>
        </p:nvSpPr>
        <p:spPr>
          <a:xfrm>
            <a:off x="4669245" y="3522997"/>
            <a:ext cx="1745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cyclone year!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3" name="Picture 2" descr="Orange Roughy - Good Fish Bad Fish">
            <a:extLst>
              <a:ext uri="{FF2B5EF4-FFF2-40B4-BE49-F238E27FC236}">
                <a16:creationId xmlns:a16="http://schemas.microsoft.com/office/drawing/2014/main" id="{86884402-AD96-365C-26A5-F586E234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03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538079"/>
            <a:ext cx="5207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temporal changes in mortality or reproductive rate (due to climate)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demographic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individual-level differences in mortality and reproduction, esp. at small pop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0857A1-1194-96CB-63E2-39E1C78779BB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fecundity = 0.5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A7EA9-A5A1-6821-08C0-28F754BC443E}"/>
              </a:ext>
            </a:extLst>
          </p:cNvPr>
          <p:cNvSpPr/>
          <p:nvPr/>
        </p:nvSpPr>
        <p:spPr>
          <a:xfrm>
            <a:off x="3483246" y="2278030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ED819E-A005-C1A2-D8D2-1964478112AC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pic>
        <p:nvPicPr>
          <p:cNvPr id="18" name="Graphic 17" descr="Clownfish with solid fill">
            <a:extLst>
              <a:ext uri="{FF2B5EF4-FFF2-40B4-BE49-F238E27FC236}">
                <a16:creationId xmlns:a16="http://schemas.microsoft.com/office/drawing/2014/main" id="{62A85D87-2855-632B-F7A7-002483752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4719" y="3241176"/>
            <a:ext cx="914400" cy="914400"/>
          </a:xfrm>
          <a:prstGeom prst="rect">
            <a:avLst/>
          </a:prstGeom>
        </p:spPr>
      </p:pic>
      <p:pic>
        <p:nvPicPr>
          <p:cNvPr id="20" name="Graphic 19" descr="Clownfish with solid fill">
            <a:extLst>
              <a:ext uri="{FF2B5EF4-FFF2-40B4-BE49-F238E27FC236}">
                <a16:creationId xmlns:a16="http://schemas.microsoft.com/office/drawing/2014/main" id="{4B830C03-FF79-2D56-A624-33A162EB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9349" y="3635155"/>
            <a:ext cx="914400" cy="91440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991C29CD-4269-F4E9-D2AD-4ADD7652F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7918" y="2643869"/>
            <a:ext cx="914400" cy="914400"/>
          </a:xfrm>
          <a:prstGeom prst="rect">
            <a:avLst/>
          </a:prstGeom>
        </p:spPr>
      </p:pic>
      <p:pic>
        <p:nvPicPr>
          <p:cNvPr id="22" name="Graphic 21" descr="Clownfish with solid fill">
            <a:extLst>
              <a:ext uri="{FF2B5EF4-FFF2-40B4-BE49-F238E27FC236}">
                <a16:creationId xmlns:a16="http://schemas.microsoft.com/office/drawing/2014/main" id="{9396DF69-6489-CBD8-34E6-067386E01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1034" y="2850215"/>
            <a:ext cx="914400" cy="914400"/>
          </a:xfrm>
          <a:prstGeom prst="rect">
            <a:avLst/>
          </a:prstGeom>
        </p:spPr>
      </p:pic>
      <p:pic>
        <p:nvPicPr>
          <p:cNvPr id="23" name="Graphic 22" descr="Clownfish with solid fill">
            <a:extLst>
              <a:ext uri="{FF2B5EF4-FFF2-40B4-BE49-F238E27FC236}">
                <a16:creationId xmlns:a16="http://schemas.microsoft.com/office/drawing/2014/main" id="{176D5A62-1409-0923-1C12-EAACA42D6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3917" y="3630424"/>
            <a:ext cx="914400" cy="914400"/>
          </a:xfrm>
          <a:prstGeom prst="rect">
            <a:avLst/>
          </a:prstGeom>
        </p:spPr>
      </p:pic>
      <p:pic>
        <p:nvPicPr>
          <p:cNvPr id="24" name="Graphic 23" descr="Clownfish with solid fill">
            <a:extLst>
              <a:ext uri="{FF2B5EF4-FFF2-40B4-BE49-F238E27FC236}">
                <a16:creationId xmlns:a16="http://schemas.microsoft.com/office/drawing/2014/main" id="{EA2F27C5-1CFD-99B2-93CE-8B3FBBB24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2479" y="2681001"/>
            <a:ext cx="914400" cy="914400"/>
          </a:xfrm>
          <a:prstGeom prst="rect">
            <a:avLst/>
          </a:prstGeom>
        </p:spPr>
      </p:pic>
      <p:pic>
        <p:nvPicPr>
          <p:cNvPr id="9" name="Picture 8" descr="Orange Roughy - Good Fish Bad Fish">
            <a:extLst>
              <a:ext uri="{FF2B5EF4-FFF2-40B4-BE49-F238E27FC236}">
                <a16:creationId xmlns:a16="http://schemas.microsoft.com/office/drawing/2014/main" id="{6AFE9740-8E57-A15B-74D4-C66D6057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17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538079"/>
            <a:ext cx="5207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temporal changes in mortality or reproductive rate (due to climate)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demographic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individual-level differences in mortality and reproduction, esp. at small pop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2A969-4118-DD1C-AFB8-7E028E2100C3}"/>
              </a:ext>
            </a:extLst>
          </p:cNvPr>
          <p:cNvSpPr/>
          <p:nvPr/>
        </p:nvSpPr>
        <p:spPr>
          <a:xfrm>
            <a:off x="3483246" y="2278030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0074C-A24B-CEA0-BC8B-4AB3E0363BFD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3" name="Graphic 12" descr="Female with solid fill">
            <a:extLst>
              <a:ext uri="{FF2B5EF4-FFF2-40B4-BE49-F238E27FC236}">
                <a16:creationId xmlns:a16="http://schemas.microsoft.com/office/drawing/2014/main" id="{370DBDFC-A34D-D77A-1386-6036B42D5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501" y="3029647"/>
            <a:ext cx="579327" cy="579327"/>
          </a:xfrm>
          <a:prstGeom prst="rect">
            <a:avLst/>
          </a:prstGeom>
        </p:spPr>
      </p:pic>
      <p:pic>
        <p:nvPicPr>
          <p:cNvPr id="16" name="Graphic 15" descr="Female with solid fill">
            <a:extLst>
              <a:ext uri="{FF2B5EF4-FFF2-40B4-BE49-F238E27FC236}">
                <a16:creationId xmlns:a16="http://schemas.microsoft.com/office/drawing/2014/main" id="{41A0A0F2-5257-CFEE-75A8-31AAA4898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5401" y="2832964"/>
            <a:ext cx="579327" cy="579327"/>
          </a:xfrm>
          <a:prstGeom prst="rect">
            <a:avLst/>
          </a:prstGeom>
        </p:spPr>
      </p:pic>
      <p:pic>
        <p:nvPicPr>
          <p:cNvPr id="25" name="Graphic 24" descr="Female with solid fill">
            <a:extLst>
              <a:ext uri="{FF2B5EF4-FFF2-40B4-BE49-F238E27FC236}">
                <a16:creationId xmlns:a16="http://schemas.microsoft.com/office/drawing/2014/main" id="{938285A4-F7ED-5450-E499-0A5D32641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3275" y="3434895"/>
            <a:ext cx="579327" cy="579327"/>
          </a:xfrm>
          <a:prstGeom prst="rect">
            <a:avLst/>
          </a:prstGeom>
        </p:spPr>
      </p:pic>
      <p:pic>
        <p:nvPicPr>
          <p:cNvPr id="26" name="Graphic 25" descr="Clownfish with solid fill">
            <a:extLst>
              <a:ext uri="{FF2B5EF4-FFF2-40B4-BE49-F238E27FC236}">
                <a16:creationId xmlns:a16="http://schemas.microsoft.com/office/drawing/2014/main" id="{8EB23208-6B47-C573-AB5C-A070A6402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617" y="3278308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B8683025-F1DC-1A67-2A4E-283743770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247" y="3672287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80FB73A6-66D8-CC6A-E8FC-E3B138DC8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7816" y="2681001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565E2F3F-83E6-B244-5E5C-F14A8B4F4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0932" y="2887347"/>
            <a:ext cx="914400" cy="914400"/>
          </a:xfrm>
          <a:prstGeom prst="rect">
            <a:avLst/>
          </a:prstGeom>
        </p:spPr>
      </p:pic>
      <p:pic>
        <p:nvPicPr>
          <p:cNvPr id="36" name="Graphic 35" descr="Male with solid fill">
            <a:extLst>
              <a:ext uri="{FF2B5EF4-FFF2-40B4-BE49-F238E27FC236}">
                <a16:creationId xmlns:a16="http://schemas.microsoft.com/office/drawing/2014/main" id="{53897AF9-291A-AAC8-C1FD-502EA37C2F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0575" y="3797782"/>
            <a:ext cx="587807" cy="5878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582533B-EB09-574C-A8CE-1601224694F4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fecundity = 0.5</a:t>
            </a:r>
          </a:p>
        </p:txBody>
      </p:sp>
      <p:pic>
        <p:nvPicPr>
          <p:cNvPr id="39" name="Graphic 38" descr="Clownfish with solid fill">
            <a:extLst>
              <a:ext uri="{FF2B5EF4-FFF2-40B4-BE49-F238E27FC236}">
                <a16:creationId xmlns:a16="http://schemas.microsoft.com/office/drawing/2014/main" id="{65AEEE3D-BCE6-0C1F-E9EC-77783E579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1392" y="3964733"/>
            <a:ext cx="914400" cy="914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68D6CAB-62B1-7407-9BA4-BD80A81615D5}"/>
              </a:ext>
            </a:extLst>
          </p:cNvPr>
          <p:cNvSpPr/>
          <p:nvPr/>
        </p:nvSpPr>
        <p:spPr>
          <a:xfrm>
            <a:off x="1455189" y="4806394"/>
            <a:ext cx="38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Only one male encounters only one female, so only 1 new fish is born!</a:t>
            </a:r>
          </a:p>
        </p:txBody>
      </p:sp>
      <p:pic>
        <p:nvPicPr>
          <p:cNvPr id="3" name="Picture 2" descr="Orange Roughy - Good Fish Bad Fish">
            <a:extLst>
              <a:ext uri="{FF2B5EF4-FFF2-40B4-BE49-F238E27FC236}">
                <a16:creationId xmlns:a16="http://schemas.microsoft.com/office/drawing/2014/main" id="{A244AF0B-A98C-8711-3A19-9A001AAD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77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3E4-091B-B05A-D725-E4ABFDF8B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03566-4455-E81C-D423-A30D0C425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1b56JrgFr8EKUhuawVkOR?state=opened&amp;flow=Default&amp;onscreen=persist">
            <a:extLst>
              <a:ext uri="{FF2B5EF4-FFF2-40B4-BE49-F238E27FC236}">
                <a16:creationId xmlns:a16="http://schemas.microsoft.com/office/drawing/2014/main" id="{8DF2E432-BC40-C81C-2890-1638A2D04E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1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0FAD-3129-A3A7-9024-58CFA7D2DF0C}"/>
              </a:ext>
            </a:extLst>
          </p:cNvPr>
          <p:cNvSpPr txBox="1">
            <a:spLocks/>
          </p:cNvSpPr>
          <p:nvPr/>
        </p:nvSpPr>
        <p:spPr>
          <a:xfrm>
            <a:off x="-143375" y="130649"/>
            <a:ext cx="4657314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400" dirty="0"/>
              <a:t>Ecology is the study of the </a:t>
            </a:r>
            <a:r>
              <a:rPr lang="en-US" sz="3400" b="1" dirty="0">
                <a:solidFill>
                  <a:srgbClr val="C00000"/>
                </a:solidFill>
              </a:rPr>
              <a:t>interactions</a:t>
            </a:r>
            <a:r>
              <a:rPr lang="en-US" sz="3400" b="1" dirty="0">
                <a:solidFill>
                  <a:srgbClr val="FFFF00"/>
                </a:solidFill>
              </a:rPr>
              <a:t>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rgbClr val="C00000"/>
                </a:solidFill>
              </a:rPr>
              <a:t>organisms</a:t>
            </a:r>
            <a:r>
              <a:rPr lang="en-US" sz="3400" dirty="0"/>
              <a:t> with each other and their </a:t>
            </a:r>
            <a:r>
              <a:rPr lang="en-US" sz="3400" b="1" dirty="0">
                <a:solidFill>
                  <a:srgbClr val="C00000"/>
                </a:solidFill>
              </a:rPr>
              <a:t>environment</a:t>
            </a:r>
            <a:r>
              <a:rPr lang="en-US" sz="3400" dirty="0">
                <a:solidFill>
                  <a:srgbClr val="C00000"/>
                </a:solidFill>
              </a:rPr>
              <a:t>.</a:t>
            </a:r>
          </a:p>
          <a:p>
            <a:pPr lvl="1">
              <a:buFontTx/>
              <a:buChar char="-"/>
            </a:pPr>
            <a:endParaRPr lang="en-US" sz="3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6756DC-4A7D-D3F2-4909-EE4C744E4CBC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614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7ADBDBE-E3EA-A2A0-BE00-EDD4136D0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F662576-7133-38B0-745D-4D47BCEF1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C91F43C8-4B16-C623-F9E3-FE25B75145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685AF42-6368-0AC0-CAA3-1A21F2DD5FD4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0145DCC-6835-F3FA-F475-7CAAF413C6C4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8063E67-4C73-FD08-357E-3BECE45B6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0F5DE27E-DFAA-21B7-C284-E215904B1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3B85632-0D4C-D94E-E7EE-DE7C1F586112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1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D0A5F46-7BC9-4CC8-A7A7-B61C567C8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5496F3-5BD6-DBCD-36F4-B7D527BDE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65B43EAA-9B3C-DFBE-E8EB-FA44781B8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1956B5-A85F-A20E-2EB1-9C1952645C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72E8E0-0C5C-EE92-887B-BADE11995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008B0-E911-60F5-68F6-2828E42E423B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160B90-E167-F50A-9B14-13DE0938FA2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BA5A54FF-35C0-1453-8F0F-19E43AC7F9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BADA828-8F01-DB01-1CFD-5F9AC0FD086F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249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10129564" y="1123293"/>
            <a:ext cx="1881686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B270E8-0020-5E64-0833-A32C50CF8519}"/>
              </a:ext>
            </a:extLst>
          </p:cNvPr>
          <p:cNvGrpSpPr/>
          <p:nvPr/>
        </p:nvGrpSpPr>
        <p:grpSpPr>
          <a:xfrm>
            <a:off x="1189790" y="2875687"/>
            <a:ext cx="1337248" cy="1871374"/>
            <a:chOff x="839593" y="1810193"/>
            <a:chExt cx="1622460" cy="21119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35DEEA-12BD-886C-B914-2470D502C6CC}"/>
                </a:ext>
              </a:extLst>
            </p:cNvPr>
            <p:cNvSpPr/>
            <p:nvPr/>
          </p:nvSpPr>
          <p:spPr>
            <a:xfrm>
              <a:off x="839593" y="2189019"/>
              <a:ext cx="1163781" cy="11804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fish</a:t>
              </a:r>
            </a:p>
            <a:p>
              <a:pPr algn="ctr"/>
              <a:r>
                <a:rPr lang="en-US" dirty="0"/>
                <a:t>(x)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4ED241AB-527C-97D2-6AB0-56059986820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1179775" y="3611133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EEE47B-9039-99D8-76E9-2B7CAE20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343" y="1810193"/>
              <a:ext cx="344710" cy="3693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4D8637-A8CF-6BA6-9BAB-E8D14FBF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079" y="3503080"/>
              <a:ext cx="266700" cy="419100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C967E2C-9C75-CB71-1143-9EB3F75B447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17327" y="2193176"/>
              <a:ext cx="590204" cy="581890"/>
            </a:xfrm>
            <a:prstGeom prst="curvedConnector4">
              <a:avLst>
                <a:gd name="adj1" fmla="val -38732"/>
                <a:gd name="adj2" fmla="val 13928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BFC59-95D4-2510-F2B0-B62494904BB7}"/>
              </a:ext>
            </a:extLst>
          </p:cNvPr>
          <p:cNvSpPr txBox="1">
            <a:spLocks/>
          </p:cNvSpPr>
          <p:nvPr/>
        </p:nvSpPr>
        <p:spPr>
          <a:xfrm>
            <a:off x="0" y="355059"/>
            <a:ext cx="3910519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Population</a:t>
            </a:r>
            <a:r>
              <a:rPr lang="en-US" sz="2800" dirty="0"/>
              <a:t> = multiple individuals of the same species (</a:t>
            </a:r>
            <a:r>
              <a:rPr lang="en-US" sz="2800" b="1" dirty="0">
                <a:solidFill>
                  <a:srgbClr val="C00000"/>
                </a:solidFill>
              </a:rPr>
              <a:t>conspecifics</a:t>
            </a:r>
            <a:r>
              <a:rPr lang="en-US" sz="2800" dirty="0"/>
              <a:t>) in the same habitat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A9D70C-97F3-0F2B-A04A-873B7CAB65E4}"/>
              </a:ext>
            </a:extLst>
          </p:cNvPr>
          <p:cNvSpPr txBox="1">
            <a:spLocks/>
          </p:cNvSpPr>
          <p:nvPr/>
        </p:nvSpPr>
        <p:spPr>
          <a:xfrm>
            <a:off x="-3868" y="4685623"/>
            <a:ext cx="3606300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How does the abundance of fish </a:t>
            </a:r>
            <a:r>
              <a:rPr lang="en-US" sz="2800" b="1" i="1" dirty="0">
                <a:solidFill>
                  <a:srgbClr val="C00000"/>
                </a:solidFill>
              </a:rPr>
              <a:t>change</a:t>
            </a:r>
            <a:r>
              <a:rPr lang="en-US" sz="2800" i="1" dirty="0"/>
              <a:t> through time?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3B9A2-B544-F86D-5491-FC87ABEA142A}"/>
              </a:ext>
            </a:extLst>
          </p:cNvPr>
          <p:cNvSpPr/>
          <p:nvPr/>
        </p:nvSpPr>
        <p:spPr>
          <a:xfrm>
            <a:off x="3504321" y="2162697"/>
            <a:ext cx="6444752" cy="464205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FC5C5-7A03-01A7-CB30-09B51CC54389}"/>
              </a:ext>
            </a:extLst>
          </p:cNvPr>
          <p:cNvSpPr/>
          <p:nvPr/>
        </p:nvSpPr>
        <p:spPr>
          <a:xfrm>
            <a:off x="9949073" y="4892735"/>
            <a:ext cx="441571" cy="19120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B15F-C09A-574F-FC89-FFD2C3252CFE}"/>
              </a:ext>
            </a:extLst>
          </p:cNvPr>
          <p:cNvSpPr/>
          <p:nvPr/>
        </p:nvSpPr>
        <p:spPr>
          <a:xfrm>
            <a:off x="6478163" y="53252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9A881-94F7-CF88-8038-BD393EDCBE4A}"/>
              </a:ext>
            </a:extLst>
          </p:cNvPr>
          <p:cNvSpPr/>
          <p:nvPr/>
        </p:nvSpPr>
        <p:spPr>
          <a:xfrm>
            <a:off x="6630563" y="108377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96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10129564" y="1123293"/>
            <a:ext cx="1881686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BFC59-95D4-2510-F2B0-B62494904BB7}"/>
              </a:ext>
            </a:extLst>
          </p:cNvPr>
          <p:cNvSpPr txBox="1">
            <a:spLocks/>
          </p:cNvSpPr>
          <p:nvPr/>
        </p:nvSpPr>
        <p:spPr>
          <a:xfrm>
            <a:off x="0" y="355059"/>
            <a:ext cx="3972722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Structured Population</a:t>
            </a:r>
            <a:r>
              <a:rPr lang="en-US" sz="2800" dirty="0"/>
              <a:t> = multiple individuals of the same species (</a:t>
            </a:r>
            <a:r>
              <a:rPr lang="en-US" sz="2800" b="1" dirty="0">
                <a:solidFill>
                  <a:srgbClr val="C00000"/>
                </a:solidFill>
              </a:rPr>
              <a:t>conspecifics</a:t>
            </a:r>
            <a:r>
              <a:rPr lang="en-US" sz="2800" dirty="0"/>
              <a:t>) in the same habitat but in different life history stages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A9D70C-97F3-0F2B-A04A-873B7CAB65E4}"/>
              </a:ext>
            </a:extLst>
          </p:cNvPr>
          <p:cNvSpPr txBox="1">
            <a:spLocks/>
          </p:cNvSpPr>
          <p:nvPr/>
        </p:nvSpPr>
        <p:spPr>
          <a:xfrm>
            <a:off x="-5098" y="5072162"/>
            <a:ext cx="3606300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How does the abundance of fish </a:t>
            </a:r>
            <a:r>
              <a:rPr lang="en-US" sz="2800" b="1" i="1" dirty="0">
                <a:solidFill>
                  <a:srgbClr val="C00000"/>
                </a:solidFill>
              </a:rPr>
              <a:t>change</a:t>
            </a:r>
            <a:r>
              <a:rPr lang="en-US" sz="2800" i="1" dirty="0"/>
              <a:t> through time?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3B9A2-B544-F86D-5491-FC87ABEA142A}"/>
              </a:ext>
            </a:extLst>
          </p:cNvPr>
          <p:cNvSpPr/>
          <p:nvPr/>
        </p:nvSpPr>
        <p:spPr>
          <a:xfrm>
            <a:off x="3504321" y="2162697"/>
            <a:ext cx="6444752" cy="464205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FC5C5-7A03-01A7-CB30-09B51CC54389}"/>
              </a:ext>
            </a:extLst>
          </p:cNvPr>
          <p:cNvSpPr/>
          <p:nvPr/>
        </p:nvSpPr>
        <p:spPr>
          <a:xfrm>
            <a:off x="9949073" y="4892735"/>
            <a:ext cx="441571" cy="19120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B15F-C09A-574F-FC89-FFD2C3252CFE}"/>
              </a:ext>
            </a:extLst>
          </p:cNvPr>
          <p:cNvSpPr/>
          <p:nvPr/>
        </p:nvSpPr>
        <p:spPr>
          <a:xfrm>
            <a:off x="6478163" y="53252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9A881-94F7-CF88-8038-BD393EDCBE4A}"/>
              </a:ext>
            </a:extLst>
          </p:cNvPr>
          <p:cNvSpPr/>
          <p:nvPr/>
        </p:nvSpPr>
        <p:spPr>
          <a:xfrm>
            <a:off x="6630563" y="108377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90171-0AA0-217E-BC36-9308F661ACCB}"/>
              </a:ext>
            </a:extLst>
          </p:cNvPr>
          <p:cNvSpPr/>
          <p:nvPr/>
        </p:nvSpPr>
        <p:spPr>
          <a:xfrm>
            <a:off x="397362" y="3440780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baby fish (x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58B9F-6581-EEEC-69E3-918BCC9E2A22}"/>
              </a:ext>
            </a:extLst>
          </p:cNvPr>
          <p:cNvSpPr/>
          <p:nvPr/>
        </p:nvSpPr>
        <p:spPr>
          <a:xfrm>
            <a:off x="2355437" y="3440780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 fish (x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75BBA4-E908-C590-010D-8433C8F40140}"/>
              </a:ext>
            </a:extLst>
          </p:cNvPr>
          <p:cNvCxnSpPr>
            <a:cxnSpLocks/>
          </p:cNvCxnSpPr>
          <p:nvPr/>
        </p:nvCxnSpPr>
        <p:spPr>
          <a:xfrm>
            <a:off x="1590563" y="399619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15F1D0-8D8B-55D8-BD62-49AAC5E108F9}"/>
              </a:ext>
            </a:extLst>
          </p:cNvPr>
          <p:cNvCxnSpPr>
            <a:cxnSpLocks/>
          </p:cNvCxnSpPr>
          <p:nvPr/>
        </p:nvCxnSpPr>
        <p:spPr>
          <a:xfrm>
            <a:off x="931364" y="46219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D14ECD0-9E2D-586F-6F6C-0173E0398B9A}"/>
              </a:ext>
            </a:extLst>
          </p:cNvPr>
          <p:cNvCxnSpPr>
            <a:cxnSpLocks/>
            <a:stCxn id="15" idx="0"/>
            <a:endCxn id="3" idx="0"/>
          </p:cNvCxnSpPr>
          <p:nvPr/>
        </p:nvCxnSpPr>
        <p:spPr>
          <a:xfrm rot="16200000" flipV="1">
            <a:off x="1910403" y="2461742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B367CA-5602-7D4E-7330-F468C5453164}"/>
              </a:ext>
            </a:extLst>
          </p:cNvPr>
          <p:cNvCxnSpPr>
            <a:cxnSpLocks/>
          </p:cNvCxnSpPr>
          <p:nvPr/>
        </p:nvCxnSpPr>
        <p:spPr>
          <a:xfrm>
            <a:off x="2889439" y="4617662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0C489BD-19DF-3BF5-353A-E3400F8173AA}"/>
              </a:ext>
            </a:extLst>
          </p:cNvPr>
          <p:cNvSpPr/>
          <p:nvPr/>
        </p:nvSpPr>
        <p:spPr>
          <a:xfrm>
            <a:off x="839838" y="4419293"/>
            <a:ext cx="959200" cy="104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2616D45-F973-51E6-2503-1AB321DA7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365" y="4659264"/>
            <a:ext cx="219817" cy="37135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2EBC87C-FF08-0266-1B42-EBA3FF388FD1}"/>
              </a:ext>
            </a:extLst>
          </p:cNvPr>
          <p:cNvSpPr/>
          <p:nvPr/>
        </p:nvSpPr>
        <p:spPr>
          <a:xfrm>
            <a:off x="2775039" y="4463046"/>
            <a:ext cx="959200" cy="104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84244D-82DA-81F8-DD49-01F3075B6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24" y="3668944"/>
            <a:ext cx="284114" cy="3272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3F2AF1A-2A15-3ABB-B192-20AA3DBD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81" y="4629081"/>
            <a:ext cx="219817" cy="371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786215-3583-F0FE-13F3-6645B7BF9A83}"/>
                  </a:ext>
                </a:extLst>
              </p:cNvPr>
              <p:cNvSpPr txBox="1"/>
              <p:nvPr/>
            </p:nvSpPr>
            <p:spPr>
              <a:xfrm>
                <a:off x="1744663" y="2948888"/>
                <a:ext cx="3367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786215-3583-F0FE-13F3-6645B7BF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663" y="2948888"/>
                <a:ext cx="336759" cy="338554"/>
              </a:xfrm>
              <a:prstGeom prst="rect">
                <a:avLst/>
              </a:prstGeom>
              <a:blipFill>
                <a:blip r:embed="rId6"/>
                <a:stretch>
                  <a:fillRect l="-18519" r="-11111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21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</p:spTree>
    <p:extLst>
      <p:ext uri="{BB962C8B-B14F-4D97-AF65-F5344CB8AC3E}">
        <p14:creationId xmlns:p14="http://schemas.microsoft.com/office/powerpoint/2010/main" val="957282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FB7F4-283B-2AFF-78ED-2E24FF286FC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F7837A1-4B5A-87C6-12C6-B74FB0E880E5}"/>
              </a:ext>
            </a:extLst>
          </p:cNvPr>
          <p:cNvSpPr/>
          <p:nvPr/>
        </p:nvSpPr>
        <p:spPr>
          <a:xfrm>
            <a:off x="190970" y="5630571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simplest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6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sz="2800" dirty="0"/>
              <a:t>We can estimate growth rates by ‘fitting’ a model to data</a:t>
            </a:r>
            <a:endParaRPr lang="en-US" dirty="0"/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246110" y="4844374"/>
            <a:ext cx="11303540" cy="195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1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FB7F4-283B-2AFF-78ED-2E24FF286FC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E18BCC-35B2-6B9F-9091-E3145074C587}"/>
              </a:ext>
            </a:extLst>
          </p:cNvPr>
          <p:cNvSpPr/>
          <p:nvPr/>
        </p:nvSpPr>
        <p:spPr>
          <a:xfrm>
            <a:off x="1373270" y="5161200"/>
            <a:ext cx="46313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wrong about this model?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04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E18BCC-35B2-6B9F-9091-E3145074C587}"/>
              </a:ext>
            </a:extLst>
          </p:cNvPr>
          <p:cNvSpPr/>
          <p:nvPr/>
        </p:nvSpPr>
        <p:spPr>
          <a:xfrm>
            <a:off x="1373270" y="5161200"/>
            <a:ext cx="46313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wrong about this model?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3AA50-4020-7158-C5A4-F1D2E333A24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gradFill flip="none" rotWithShape="1">
            <a:gsLst>
              <a:gs pos="0">
                <a:srgbClr val="66FF66"/>
              </a:gs>
              <a:gs pos="45000">
                <a:srgbClr val="0A190A"/>
              </a:gs>
              <a:gs pos="50000">
                <a:schemeClr val="tx1"/>
              </a:gs>
              <a:gs pos="100000">
                <a:srgbClr val="AA3A33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3859952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78A45AE-9FA4-C1D4-C5AD-DB597D813E9A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90668-BEF6-15D0-1AF6-836DDA9738CB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49000">
                <a:srgbClr val="870C1C"/>
              </a:gs>
              <a:gs pos="100000">
                <a:schemeClr val="tx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E3270-293F-2A35-21A9-560471FFD32C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A84DCB-BCBC-8C3A-09CB-7AC5F36EAC7F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AE5B2-E1E8-E573-EA79-4214A87656CE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D3596FB-7159-3F12-8C6F-066F1FCC4822}"/>
              </a:ext>
            </a:extLst>
          </p:cNvPr>
          <p:cNvCxnSpPr>
            <a:cxnSpLocks/>
            <a:stCxn id="6" idx="0"/>
            <a:endCxn id="5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79E992-439D-1A25-E6DE-6298B3E2F534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79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C0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3E0B79A-F7DD-FC2B-BB56-BD90D13FD2CD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AD2B2-F852-9F93-E03E-B8D153EC234F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7A02EA-D2AD-DB6A-CE96-F576A54B9975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464C14-616C-40D8-3B14-815DBA68D065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CBEAFA-82C6-843D-E01F-234FF7C42D63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F17E571-1E2A-8DD1-9162-DC9E6BF44DC3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946D71-DDC7-F705-C06F-B974D42B9E6A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8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2722315" y="1980899"/>
            <a:ext cx="742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2683383" y="3001563"/>
            <a:ext cx="6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2084912" y="410062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4013996" y="410062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C614796-9004-0A36-A215-6858C8DE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</p:spTree>
    <p:extLst>
      <p:ext uri="{BB962C8B-B14F-4D97-AF65-F5344CB8AC3E}">
        <p14:creationId xmlns:p14="http://schemas.microsoft.com/office/powerpoint/2010/main" val="117797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F4A6CF-D02D-DC38-A655-FF36C81A97C9}"/>
              </a:ext>
            </a:extLst>
          </p:cNvPr>
          <p:cNvSpPr/>
          <p:nvPr/>
        </p:nvSpPr>
        <p:spPr>
          <a:xfrm>
            <a:off x="9882151" y="4158490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A0D0F8-A7B4-B636-BA20-53E96067A6B4}"/>
              </a:ext>
            </a:extLst>
          </p:cNvPr>
          <p:cNvCxnSpPr>
            <a:cxnSpLocks/>
          </p:cNvCxnSpPr>
          <p:nvPr/>
        </p:nvCxnSpPr>
        <p:spPr>
          <a:xfrm flipV="1">
            <a:off x="10719881" y="3496350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AB5D76-8419-EC99-B48E-41C3008E5B62}"/>
              </a:ext>
            </a:extLst>
          </p:cNvPr>
          <p:cNvCxnSpPr>
            <a:cxnSpLocks/>
          </p:cNvCxnSpPr>
          <p:nvPr/>
        </p:nvCxnSpPr>
        <p:spPr>
          <a:xfrm flipV="1">
            <a:off x="9221662" y="3395910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828FC3C-CD08-F7E7-D86C-9021AA03BEA1}"/>
              </a:ext>
            </a:extLst>
          </p:cNvPr>
          <p:cNvSpPr/>
          <p:nvPr/>
        </p:nvSpPr>
        <p:spPr>
          <a:xfrm>
            <a:off x="570243" y="1838799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909466-C63D-90FE-8C13-F22C803D5CD6}"/>
              </a:ext>
            </a:extLst>
          </p:cNvPr>
          <p:cNvCxnSpPr>
            <a:cxnSpLocks/>
          </p:cNvCxnSpPr>
          <p:nvPr/>
        </p:nvCxnSpPr>
        <p:spPr>
          <a:xfrm flipV="1">
            <a:off x="1501270" y="2546685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47E9F2-295E-3B42-8FD2-95558745D1A7}"/>
              </a:ext>
            </a:extLst>
          </p:cNvPr>
          <p:cNvSpPr/>
          <p:nvPr/>
        </p:nvSpPr>
        <p:spPr>
          <a:xfrm>
            <a:off x="2557331" y="3133901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7F26BE-84B9-F279-2C73-24793631335C}"/>
              </a:ext>
            </a:extLst>
          </p:cNvPr>
          <p:cNvCxnSpPr>
            <a:cxnSpLocks/>
          </p:cNvCxnSpPr>
          <p:nvPr/>
        </p:nvCxnSpPr>
        <p:spPr>
          <a:xfrm flipH="1" flipV="1">
            <a:off x="2717576" y="269394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D3A83-7C89-F75B-6262-906BF2F7954E}"/>
              </a:ext>
            </a:extLst>
          </p:cNvPr>
          <p:cNvSpPr/>
          <p:nvPr/>
        </p:nvSpPr>
        <p:spPr>
          <a:xfrm>
            <a:off x="615951" y="355020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2B988D-870E-1986-1AE5-F023312C72B9}"/>
              </a:ext>
            </a:extLst>
          </p:cNvPr>
          <p:cNvSpPr/>
          <p:nvPr/>
        </p:nvSpPr>
        <p:spPr>
          <a:xfrm>
            <a:off x="6999365" y="4059737"/>
            <a:ext cx="2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atrix of survival and fecundity rates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A2493-3240-2B5C-B625-C8016AA0B5E0}"/>
              </a:ext>
            </a:extLst>
          </p:cNvPr>
          <p:cNvGrpSpPr/>
          <p:nvPr/>
        </p:nvGrpSpPr>
        <p:grpSpPr>
          <a:xfrm>
            <a:off x="7230931" y="4804821"/>
            <a:ext cx="1759163" cy="1560586"/>
            <a:chOff x="4317811" y="5184589"/>
            <a:chExt cx="1759163" cy="1560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6B4554-152A-221E-267A-E99729E85DCA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D0C5BD-89D8-9FD8-4225-7DFD3A25F120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9316B-E4D6-2C86-84E3-3369D01270C9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312A7-D752-D117-EDD0-527FDAFF752E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F7B610-8918-9941-E15B-7615AC4277D1}"/>
              </a:ext>
            </a:extLst>
          </p:cNvPr>
          <p:cNvSpPr/>
          <p:nvPr/>
        </p:nvSpPr>
        <p:spPr>
          <a:xfrm>
            <a:off x="364946" y="1479573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</p:spTree>
    <p:extLst>
      <p:ext uri="{BB962C8B-B14F-4D97-AF65-F5344CB8AC3E}">
        <p14:creationId xmlns:p14="http://schemas.microsoft.com/office/powerpoint/2010/main" val="2430415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F4A6CF-D02D-DC38-A655-FF36C81A97C9}"/>
              </a:ext>
            </a:extLst>
          </p:cNvPr>
          <p:cNvSpPr/>
          <p:nvPr/>
        </p:nvSpPr>
        <p:spPr>
          <a:xfrm>
            <a:off x="9882151" y="4158490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A0D0F8-A7B4-B636-BA20-53E96067A6B4}"/>
              </a:ext>
            </a:extLst>
          </p:cNvPr>
          <p:cNvCxnSpPr>
            <a:cxnSpLocks/>
          </p:cNvCxnSpPr>
          <p:nvPr/>
        </p:nvCxnSpPr>
        <p:spPr>
          <a:xfrm flipV="1">
            <a:off x="10719881" y="3496350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AB5D76-8419-EC99-B48E-41C3008E5B62}"/>
              </a:ext>
            </a:extLst>
          </p:cNvPr>
          <p:cNvCxnSpPr>
            <a:cxnSpLocks/>
          </p:cNvCxnSpPr>
          <p:nvPr/>
        </p:nvCxnSpPr>
        <p:spPr>
          <a:xfrm flipV="1">
            <a:off x="9221662" y="3395910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828FC3C-CD08-F7E7-D86C-9021AA03BEA1}"/>
              </a:ext>
            </a:extLst>
          </p:cNvPr>
          <p:cNvSpPr/>
          <p:nvPr/>
        </p:nvSpPr>
        <p:spPr>
          <a:xfrm>
            <a:off x="570243" y="1838799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909466-C63D-90FE-8C13-F22C803D5CD6}"/>
              </a:ext>
            </a:extLst>
          </p:cNvPr>
          <p:cNvCxnSpPr>
            <a:cxnSpLocks/>
          </p:cNvCxnSpPr>
          <p:nvPr/>
        </p:nvCxnSpPr>
        <p:spPr>
          <a:xfrm flipV="1">
            <a:off x="1501270" y="2546685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47E9F2-295E-3B42-8FD2-95558745D1A7}"/>
              </a:ext>
            </a:extLst>
          </p:cNvPr>
          <p:cNvSpPr/>
          <p:nvPr/>
        </p:nvSpPr>
        <p:spPr>
          <a:xfrm>
            <a:off x="2557331" y="3133901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7F26BE-84B9-F279-2C73-24793631335C}"/>
              </a:ext>
            </a:extLst>
          </p:cNvPr>
          <p:cNvCxnSpPr>
            <a:cxnSpLocks/>
          </p:cNvCxnSpPr>
          <p:nvPr/>
        </p:nvCxnSpPr>
        <p:spPr>
          <a:xfrm flipH="1" flipV="1">
            <a:off x="2717576" y="269394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D3A83-7C89-F75B-6262-906BF2F7954E}"/>
              </a:ext>
            </a:extLst>
          </p:cNvPr>
          <p:cNvSpPr/>
          <p:nvPr/>
        </p:nvSpPr>
        <p:spPr>
          <a:xfrm>
            <a:off x="615951" y="355020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2B988D-870E-1986-1AE5-F023312C72B9}"/>
              </a:ext>
            </a:extLst>
          </p:cNvPr>
          <p:cNvSpPr/>
          <p:nvPr/>
        </p:nvSpPr>
        <p:spPr>
          <a:xfrm>
            <a:off x="6999365" y="4059737"/>
            <a:ext cx="2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atrix of survival and fecundity rates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A2493-3240-2B5C-B625-C8016AA0B5E0}"/>
              </a:ext>
            </a:extLst>
          </p:cNvPr>
          <p:cNvGrpSpPr/>
          <p:nvPr/>
        </p:nvGrpSpPr>
        <p:grpSpPr>
          <a:xfrm>
            <a:off x="7230931" y="4804821"/>
            <a:ext cx="1759163" cy="1560586"/>
            <a:chOff x="4317811" y="5184589"/>
            <a:chExt cx="1759163" cy="1560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6B4554-152A-221E-267A-E99729E85DCA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D0C5BD-89D8-9FD8-4225-7DFD3A25F120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9316B-E4D6-2C86-84E3-3369D01270C9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312A7-D752-D117-EDD0-527FDAFF752E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F7B610-8918-9941-E15B-7615AC4277D1}"/>
              </a:ext>
            </a:extLst>
          </p:cNvPr>
          <p:cNvSpPr/>
          <p:nvPr/>
        </p:nvSpPr>
        <p:spPr>
          <a:xfrm>
            <a:off x="364946" y="1479573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B0E7D-2663-96C8-91C1-7E8101E11A50}"/>
              </a:ext>
            </a:extLst>
          </p:cNvPr>
          <p:cNvSpPr/>
          <p:nvPr/>
        </p:nvSpPr>
        <p:spPr>
          <a:xfrm>
            <a:off x="0" y="6270093"/>
            <a:ext cx="265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*Discrete time</a:t>
            </a:r>
          </a:p>
        </p:txBody>
      </p:sp>
    </p:spTree>
    <p:extLst>
      <p:ext uri="{BB962C8B-B14F-4D97-AF65-F5344CB8AC3E}">
        <p14:creationId xmlns:p14="http://schemas.microsoft.com/office/powerpoint/2010/main" val="6436143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4EAE29-8C2F-5D21-69ED-CEAF78DAB5DE}"/>
              </a:ext>
            </a:extLst>
          </p:cNvPr>
          <p:cNvGrpSpPr/>
          <p:nvPr/>
        </p:nvGrpSpPr>
        <p:grpSpPr>
          <a:xfrm>
            <a:off x="3585269" y="4083538"/>
            <a:ext cx="1759163" cy="1560586"/>
            <a:chOff x="4317811" y="5184589"/>
            <a:chExt cx="1759163" cy="156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32927F-9D20-EAA6-10AA-8991F17C2BA3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891B3-14EC-BE25-AE5E-62A590FEEBD8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47F34-36BF-3B6F-391C-9D6C58C8E1DB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4706A-1E37-B820-6359-6C80E42B6728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80739-B91F-92F2-5A1C-A0A3821FF397}"/>
              </a:ext>
            </a:extLst>
          </p:cNvPr>
          <p:cNvSpPr/>
          <p:nvPr/>
        </p:nvSpPr>
        <p:spPr>
          <a:xfrm>
            <a:off x="6374594" y="4083538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C13BE-0BB8-0434-4E3E-0C8509B28556}"/>
              </a:ext>
            </a:extLst>
          </p:cNvPr>
          <p:cNvSpPr/>
          <p:nvPr/>
        </p:nvSpPr>
        <p:spPr>
          <a:xfrm>
            <a:off x="6366646" y="4869467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C5E4D-44FC-1E92-9EC7-5AC6BEA41329}"/>
              </a:ext>
            </a:extLst>
          </p:cNvPr>
          <p:cNvSpPr/>
          <p:nvPr/>
        </p:nvSpPr>
        <p:spPr>
          <a:xfrm>
            <a:off x="8131367" y="4083538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50A86-0EE0-0F6A-C6EB-A41FA033621A}"/>
              </a:ext>
            </a:extLst>
          </p:cNvPr>
          <p:cNvSpPr/>
          <p:nvPr/>
        </p:nvSpPr>
        <p:spPr>
          <a:xfrm>
            <a:off x="8123419" y="4869467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A61AD9-6D0F-6F7B-E71A-3EBBFB4C0968}"/>
              </a:ext>
            </a:extLst>
          </p:cNvPr>
          <p:cNvSpPr/>
          <p:nvPr/>
        </p:nvSpPr>
        <p:spPr>
          <a:xfrm>
            <a:off x="4301654" y="351213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AF4AB-D7FF-EF0E-3C5B-8479A5192512}"/>
              </a:ext>
            </a:extLst>
          </p:cNvPr>
          <p:cNvSpPr/>
          <p:nvPr/>
        </p:nvSpPr>
        <p:spPr>
          <a:xfrm>
            <a:off x="6613605" y="3522517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1F6FB-DE8A-6EFC-8BFA-248C8B73786B}"/>
              </a:ext>
            </a:extLst>
          </p:cNvPr>
          <p:cNvSpPr/>
          <p:nvPr/>
        </p:nvSpPr>
        <p:spPr>
          <a:xfrm>
            <a:off x="8913083" y="3522517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0298A-C1E2-552F-CCAF-DBA5F62D32C2}"/>
              </a:ext>
            </a:extLst>
          </p:cNvPr>
          <p:cNvSpPr/>
          <p:nvPr/>
        </p:nvSpPr>
        <p:spPr>
          <a:xfrm>
            <a:off x="5701334" y="462458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D115-C7F4-2073-E16B-AB36782E6895}"/>
              </a:ext>
            </a:extLst>
          </p:cNvPr>
          <p:cNvSpPr/>
          <p:nvPr/>
        </p:nvSpPr>
        <p:spPr>
          <a:xfrm>
            <a:off x="7475649" y="458207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38153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4EAE29-8C2F-5D21-69ED-CEAF78DAB5DE}"/>
              </a:ext>
            </a:extLst>
          </p:cNvPr>
          <p:cNvGrpSpPr/>
          <p:nvPr/>
        </p:nvGrpSpPr>
        <p:grpSpPr>
          <a:xfrm>
            <a:off x="3585269" y="4083538"/>
            <a:ext cx="1759163" cy="1560586"/>
            <a:chOff x="4317811" y="5184589"/>
            <a:chExt cx="1759163" cy="156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32927F-9D20-EAA6-10AA-8991F17C2BA3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891B3-14EC-BE25-AE5E-62A590FEEBD8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47F34-36BF-3B6F-391C-9D6C58C8E1DB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4706A-1E37-B820-6359-6C80E42B6728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80739-B91F-92F2-5A1C-A0A3821FF397}"/>
              </a:ext>
            </a:extLst>
          </p:cNvPr>
          <p:cNvSpPr/>
          <p:nvPr/>
        </p:nvSpPr>
        <p:spPr>
          <a:xfrm>
            <a:off x="6374594" y="4083538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C13BE-0BB8-0434-4E3E-0C8509B28556}"/>
              </a:ext>
            </a:extLst>
          </p:cNvPr>
          <p:cNvSpPr/>
          <p:nvPr/>
        </p:nvSpPr>
        <p:spPr>
          <a:xfrm>
            <a:off x="6366646" y="4869467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C5E4D-44FC-1E92-9EC7-5AC6BEA41329}"/>
              </a:ext>
            </a:extLst>
          </p:cNvPr>
          <p:cNvSpPr/>
          <p:nvPr/>
        </p:nvSpPr>
        <p:spPr>
          <a:xfrm>
            <a:off x="8131367" y="4083538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50A86-0EE0-0F6A-C6EB-A41FA033621A}"/>
              </a:ext>
            </a:extLst>
          </p:cNvPr>
          <p:cNvSpPr/>
          <p:nvPr/>
        </p:nvSpPr>
        <p:spPr>
          <a:xfrm>
            <a:off x="8123419" y="4869467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A61AD9-6D0F-6F7B-E71A-3EBBFB4C0968}"/>
              </a:ext>
            </a:extLst>
          </p:cNvPr>
          <p:cNvSpPr/>
          <p:nvPr/>
        </p:nvSpPr>
        <p:spPr>
          <a:xfrm>
            <a:off x="4301654" y="351213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AF4AB-D7FF-EF0E-3C5B-8479A5192512}"/>
              </a:ext>
            </a:extLst>
          </p:cNvPr>
          <p:cNvSpPr/>
          <p:nvPr/>
        </p:nvSpPr>
        <p:spPr>
          <a:xfrm>
            <a:off x="6613605" y="3522517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1F6FB-DE8A-6EFC-8BFA-248C8B73786B}"/>
              </a:ext>
            </a:extLst>
          </p:cNvPr>
          <p:cNvSpPr/>
          <p:nvPr/>
        </p:nvSpPr>
        <p:spPr>
          <a:xfrm>
            <a:off x="8913083" y="3522517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0298A-C1E2-552F-CCAF-DBA5F62D32C2}"/>
              </a:ext>
            </a:extLst>
          </p:cNvPr>
          <p:cNvSpPr/>
          <p:nvPr/>
        </p:nvSpPr>
        <p:spPr>
          <a:xfrm>
            <a:off x="5701334" y="462458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D115-C7F4-2073-E16B-AB36782E6895}"/>
              </a:ext>
            </a:extLst>
          </p:cNvPr>
          <p:cNvSpPr/>
          <p:nvPr/>
        </p:nvSpPr>
        <p:spPr>
          <a:xfrm>
            <a:off x="7475649" y="458207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32296-6E61-9E2E-7D19-06EF13046C99}"/>
              </a:ext>
            </a:extLst>
          </p:cNvPr>
          <p:cNvSpPr/>
          <p:nvPr/>
        </p:nvSpPr>
        <p:spPr>
          <a:xfrm>
            <a:off x="-41136" y="5815624"/>
            <a:ext cx="9093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Population growth will depend on population structure!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248DFF-8633-F145-7413-A92DB3303A59}"/>
              </a:ext>
            </a:extLst>
          </p:cNvPr>
          <p:cNvSpPr/>
          <p:nvPr/>
        </p:nvSpPr>
        <p:spPr>
          <a:xfrm>
            <a:off x="268283" y="4126225"/>
            <a:ext cx="2772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dominant eigenvalue of transition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74824-5CF0-BD03-8A53-64244C643523}"/>
              </a:ext>
            </a:extLst>
          </p:cNvPr>
          <p:cNvSpPr/>
          <p:nvPr/>
        </p:nvSpPr>
        <p:spPr>
          <a:xfrm>
            <a:off x="359931" y="3660310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2534B5-91B7-901B-9AFE-5D0EB2A31324}"/>
              </a:ext>
            </a:extLst>
          </p:cNvPr>
          <p:cNvCxnSpPr>
            <a:cxnSpLocks/>
          </p:cNvCxnSpPr>
          <p:nvPr/>
        </p:nvCxnSpPr>
        <p:spPr>
          <a:xfrm>
            <a:off x="289519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A39FCF-D95C-EF16-2F83-ABB7CFD365A1}"/>
              </a:ext>
            </a:extLst>
          </p:cNvPr>
          <p:cNvSpPr/>
          <p:nvPr/>
        </p:nvSpPr>
        <p:spPr>
          <a:xfrm>
            <a:off x="7290038" y="6334688"/>
            <a:ext cx="47394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(pop grows @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 </a:t>
            </a:r>
            <a:r>
              <a:rPr lang="en-US" sz="2200" dirty="0">
                <a:latin typeface="Helvetica" pitchFamily="2" charset="0"/>
                <a:sym typeface="Symbol" pitchFamily="2" charset="2"/>
              </a:rPr>
              <a:t> </a:t>
            </a:r>
            <a:r>
              <a:rPr lang="en-US" sz="2200" i="1" dirty="0"/>
              <a:t>&gt;1 &amp; declines @</a:t>
            </a:r>
            <a:r>
              <a:rPr lang="en-US" sz="2200" dirty="0">
                <a:latin typeface="Helvetica" pitchFamily="2" charset="0"/>
                <a:sym typeface="Symbol" pitchFamily="2" charset="2"/>
              </a:rPr>
              <a:t>  </a:t>
            </a:r>
            <a:r>
              <a:rPr lang="en-US" sz="2200" i="1" dirty="0"/>
              <a:t>&lt; 1 )</a:t>
            </a:r>
          </a:p>
        </p:txBody>
      </p:sp>
    </p:spTree>
    <p:extLst>
      <p:ext uri="{BB962C8B-B14F-4D97-AF65-F5344CB8AC3E}">
        <p14:creationId xmlns:p14="http://schemas.microsoft.com/office/powerpoint/2010/main" val="3773403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D850EA9-5BFD-1794-8614-BC0775A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B81D31-B425-6302-1652-4C6E52BB8B59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560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E2DF3C07-D88A-0F13-641E-63F488EB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2307044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2716E-ECAE-E8D4-E0B7-1F192AF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14780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6F23-3B1D-9094-E686-3BCB2893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18A822C-E5CC-0A81-636E-E9333104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36" y="1828987"/>
            <a:ext cx="5734456" cy="43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D850EA9-5BFD-1794-8614-BC0775A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7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E89C5D-EDE2-0576-3BC3-8177D3935FCD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919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13629" y="1660709"/>
            <a:ext cx="5940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These results used a simple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 </a:t>
            </a:r>
            <a:r>
              <a:rPr lang="en-US" sz="2200" dirty="0">
                <a:effectLst/>
                <a:latin typeface="Helvetica" pitchFamily="2" charset="0"/>
              </a:rPr>
              <a:t>model only!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5" name="Picture 1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B74504-7399-8F49-4EE6-44483EFC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7" y="2552700"/>
            <a:ext cx="3608793" cy="637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13329-CCE9-73F0-20FC-EAD2B61E845D}"/>
              </a:ext>
            </a:extLst>
          </p:cNvPr>
          <p:cNvSpPr/>
          <p:nvPr/>
        </p:nvSpPr>
        <p:spPr>
          <a:xfrm>
            <a:off x="274572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t+1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29B0F-85DD-A821-FF40-5CA52472BB4A}"/>
              </a:ext>
            </a:extLst>
          </p:cNvPr>
          <p:cNvCxnSpPr>
            <a:cxnSpLocks/>
          </p:cNvCxnSpPr>
          <p:nvPr/>
        </p:nvCxnSpPr>
        <p:spPr>
          <a:xfrm flipV="1">
            <a:off x="995144" y="3190344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5421F-A3FC-5E32-8041-5B4306C3D0B3}"/>
              </a:ext>
            </a:extLst>
          </p:cNvPr>
          <p:cNvSpPr/>
          <p:nvPr/>
        </p:nvSpPr>
        <p:spPr>
          <a:xfrm>
            <a:off x="3716744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B2E1E-C92A-E0AE-BA7A-A1AEF28ACC80}"/>
              </a:ext>
            </a:extLst>
          </p:cNvPr>
          <p:cNvCxnSpPr>
            <a:cxnSpLocks/>
          </p:cNvCxnSpPr>
          <p:nvPr/>
        </p:nvCxnSpPr>
        <p:spPr>
          <a:xfrm flipH="1" flipV="1">
            <a:off x="3688740" y="3278706"/>
            <a:ext cx="441300" cy="502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C1EFD-365A-5256-8C4C-65F55F8ED584}"/>
              </a:ext>
            </a:extLst>
          </p:cNvPr>
          <p:cNvSpPr/>
          <p:nvPr/>
        </p:nvSpPr>
        <p:spPr>
          <a:xfrm>
            <a:off x="1330083" y="386926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average fecundity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D3FB8-D578-6EEA-3CD2-C7AB2EA59517}"/>
              </a:ext>
            </a:extLst>
          </p:cNvPr>
          <p:cNvCxnSpPr>
            <a:cxnSpLocks/>
          </p:cNvCxnSpPr>
          <p:nvPr/>
        </p:nvCxnSpPr>
        <p:spPr>
          <a:xfrm flipV="1">
            <a:off x="1954987" y="3102447"/>
            <a:ext cx="0" cy="67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0D5A7-171C-1D65-E15F-E5932223520A}"/>
              </a:ext>
            </a:extLst>
          </p:cNvPr>
          <p:cNvCxnSpPr>
            <a:cxnSpLocks/>
          </p:cNvCxnSpPr>
          <p:nvPr/>
        </p:nvCxnSpPr>
        <p:spPr>
          <a:xfrm flipH="1" flipV="1">
            <a:off x="2168347" y="3071967"/>
            <a:ext cx="572351" cy="595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EEB9-8C0E-7543-86BD-94FDF8178808}"/>
              </a:ext>
            </a:extLst>
          </p:cNvPr>
          <p:cNvSpPr/>
          <p:nvPr/>
        </p:nvSpPr>
        <p:spPr>
          <a:xfrm>
            <a:off x="2500642" y="3642315"/>
            <a:ext cx="1041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growth rate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0F831-F92C-673D-9A0E-72A9AEAC2F24}"/>
              </a:ext>
            </a:extLst>
          </p:cNvPr>
          <p:cNvSpPr/>
          <p:nvPr/>
        </p:nvSpPr>
        <p:spPr>
          <a:xfrm>
            <a:off x="4320933" y="2420899"/>
            <a:ext cx="1903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and </a:t>
            </a:r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control the strength of density dependence.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35E45261-AFAD-4F6A-EC09-7D26E18A027F}"/>
              </a:ext>
            </a:extLst>
          </p:cNvPr>
          <p:cNvSpPr/>
          <p:nvPr/>
        </p:nvSpPr>
        <p:spPr>
          <a:xfrm>
            <a:off x="4279520" y="2613854"/>
            <a:ext cx="154346" cy="6376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33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13629" y="1660709"/>
            <a:ext cx="5940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These results used a simple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 </a:t>
            </a:r>
            <a:r>
              <a:rPr lang="en-US" sz="2200" dirty="0">
                <a:effectLst/>
                <a:latin typeface="Helvetica" pitchFamily="2" charset="0"/>
              </a:rPr>
              <a:t>model only!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5" name="Picture 1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B74504-7399-8F49-4EE6-44483EFC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7" y="2552700"/>
            <a:ext cx="3608793" cy="637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13329-CCE9-73F0-20FC-EAD2B61E845D}"/>
              </a:ext>
            </a:extLst>
          </p:cNvPr>
          <p:cNvSpPr/>
          <p:nvPr/>
        </p:nvSpPr>
        <p:spPr>
          <a:xfrm>
            <a:off x="274572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t+1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29B0F-85DD-A821-FF40-5CA52472BB4A}"/>
              </a:ext>
            </a:extLst>
          </p:cNvPr>
          <p:cNvCxnSpPr>
            <a:cxnSpLocks/>
          </p:cNvCxnSpPr>
          <p:nvPr/>
        </p:nvCxnSpPr>
        <p:spPr>
          <a:xfrm flipV="1">
            <a:off x="995144" y="3190344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5421F-A3FC-5E32-8041-5B4306C3D0B3}"/>
              </a:ext>
            </a:extLst>
          </p:cNvPr>
          <p:cNvSpPr/>
          <p:nvPr/>
        </p:nvSpPr>
        <p:spPr>
          <a:xfrm>
            <a:off x="3716744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B2E1E-C92A-E0AE-BA7A-A1AEF28ACC80}"/>
              </a:ext>
            </a:extLst>
          </p:cNvPr>
          <p:cNvCxnSpPr>
            <a:cxnSpLocks/>
          </p:cNvCxnSpPr>
          <p:nvPr/>
        </p:nvCxnSpPr>
        <p:spPr>
          <a:xfrm flipH="1" flipV="1">
            <a:off x="3688740" y="3278706"/>
            <a:ext cx="441300" cy="502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C1EFD-365A-5256-8C4C-65F55F8ED584}"/>
              </a:ext>
            </a:extLst>
          </p:cNvPr>
          <p:cNvSpPr/>
          <p:nvPr/>
        </p:nvSpPr>
        <p:spPr>
          <a:xfrm>
            <a:off x="1330083" y="386926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average fecundity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D3FB8-D578-6EEA-3CD2-C7AB2EA59517}"/>
              </a:ext>
            </a:extLst>
          </p:cNvPr>
          <p:cNvCxnSpPr>
            <a:cxnSpLocks/>
          </p:cNvCxnSpPr>
          <p:nvPr/>
        </p:nvCxnSpPr>
        <p:spPr>
          <a:xfrm flipV="1">
            <a:off x="1954987" y="3102447"/>
            <a:ext cx="0" cy="67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0D5A7-171C-1D65-E15F-E5932223520A}"/>
              </a:ext>
            </a:extLst>
          </p:cNvPr>
          <p:cNvCxnSpPr>
            <a:cxnSpLocks/>
          </p:cNvCxnSpPr>
          <p:nvPr/>
        </p:nvCxnSpPr>
        <p:spPr>
          <a:xfrm flipH="1" flipV="1">
            <a:off x="2168347" y="3071967"/>
            <a:ext cx="572351" cy="595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EEB9-8C0E-7543-86BD-94FDF8178808}"/>
              </a:ext>
            </a:extLst>
          </p:cNvPr>
          <p:cNvSpPr/>
          <p:nvPr/>
        </p:nvSpPr>
        <p:spPr>
          <a:xfrm>
            <a:off x="2500642" y="3642315"/>
            <a:ext cx="1041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growth rate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0F831-F92C-673D-9A0E-72A9AEAC2F24}"/>
              </a:ext>
            </a:extLst>
          </p:cNvPr>
          <p:cNvSpPr/>
          <p:nvPr/>
        </p:nvSpPr>
        <p:spPr>
          <a:xfrm>
            <a:off x="4320933" y="2420899"/>
            <a:ext cx="1903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and </a:t>
            </a:r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control the strength of density dependence.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35E45261-AFAD-4F6A-EC09-7D26E18A027F}"/>
              </a:ext>
            </a:extLst>
          </p:cNvPr>
          <p:cNvSpPr/>
          <p:nvPr/>
        </p:nvSpPr>
        <p:spPr>
          <a:xfrm>
            <a:off x="4279520" y="2613854"/>
            <a:ext cx="154346" cy="6376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302EA-C74A-058F-7B00-2B3B58595925}"/>
                  </a:ext>
                </a:extLst>
              </p:cNvPr>
              <p:cNvSpPr txBox="1"/>
              <p:nvPr/>
            </p:nvSpPr>
            <p:spPr>
              <a:xfrm>
                <a:off x="1165001" y="5670529"/>
                <a:ext cx="3501957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302EA-C74A-058F-7B00-2B3B58595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01" y="5670529"/>
                <a:ext cx="3501957" cy="874085"/>
              </a:xfrm>
              <a:prstGeom prst="rect">
                <a:avLst/>
              </a:prstGeom>
              <a:blipFill>
                <a:blip r:embed="rId6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0DA6C9C-AB5B-444F-CD27-89E2583EC074}"/>
              </a:ext>
            </a:extLst>
          </p:cNvPr>
          <p:cNvSpPr txBox="1"/>
          <p:nvPr/>
        </p:nvSpPr>
        <p:spPr>
          <a:xfrm>
            <a:off x="320952" y="5193847"/>
            <a:ext cx="57058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Similar to the simple logistic growth equation!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01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 later work, the authors added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environmental stochasticity </a:t>
            </a:r>
            <a:r>
              <a:rPr lang="en-US" sz="2200" dirty="0">
                <a:effectLst/>
                <a:latin typeface="Helvetica" pitchFamily="2" charset="0"/>
              </a:rPr>
              <a:t>(bad </a:t>
            </a:r>
            <a:r>
              <a:rPr lang="en-US" sz="2200" dirty="0">
                <a:latin typeface="Helvetica" pitchFamily="2" charset="0"/>
              </a:rPr>
              <a:t>weather) t</a:t>
            </a:r>
            <a:r>
              <a:rPr lang="en-US" sz="2200" dirty="0">
                <a:effectLst/>
                <a:latin typeface="Helvetica" pitchFamily="2" charset="0"/>
              </a:rPr>
              <a:t>o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better represent</a:t>
            </a:r>
            <a:r>
              <a:rPr lang="en-US" sz="2200" dirty="0">
                <a:effectLst/>
                <a:latin typeface="Helvetica" pitchFamily="2" charset="0"/>
              </a:rPr>
              <a:t> the data……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46159E0B-6E01-F853-B52F-7F3568C9A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-1" b="51468"/>
          <a:stretch/>
        </p:blipFill>
        <p:spPr>
          <a:xfrm>
            <a:off x="7802879" y="3185691"/>
            <a:ext cx="4141465" cy="3550389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DFA64C-2F9D-41AF-B444-5C359909C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659"/>
            <a:ext cx="7100361" cy="235754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6483D1-0E9A-6E81-5E34-6C9F4D223730}"/>
              </a:ext>
            </a:extLst>
          </p:cNvPr>
          <p:cNvSpPr/>
          <p:nvPr/>
        </p:nvSpPr>
        <p:spPr>
          <a:xfrm>
            <a:off x="8046720" y="318569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9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 later work, the authors added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environmental stochasticity </a:t>
            </a:r>
            <a:r>
              <a:rPr lang="en-US" sz="2200" dirty="0">
                <a:effectLst/>
                <a:latin typeface="Helvetica" pitchFamily="2" charset="0"/>
              </a:rPr>
              <a:t>(bad </a:t>
            </a:r>
            <a:r>
              <a:rPr lang="en-US" sz="2200" dirty="0">
                <a:latin typeface="Helvetica" pitchFamily="2" charset="0"/>
              </a:rPr>
              <a:t>weather) t</a:t>
            </a:r>
            <a:r>
              <a:rPr lang="en-US" sz="2200" dirty="0">
                <a:effectLst/>
                <a:latin typeface="Helvetica" pitchFamily="2" charset="0"/>
              </a:rPr>
              <a:t>o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better represent</a:t>
            </a:r>
            <a:r>
              <a:rPr lang="en-US" sz="2200" dirty="0">
                <a:effectLst/>
                <a:latin typeface="Helvetica" pitchFamily="2" charset="0"/>
              </a:rPr>
              <a:t> the data……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8F62BCF-0BBD-04D4-AE54-471E36A41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-1" b="51468"/>
          <a:stretch/>
        </p:blipFill>
        <p:spPr>
          <a:xfrm>
            <a:off x="7802879" y="3185691"/>
            <a:ext cx="4141465" cy="3550389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5E1D0-7307-F7E3-1873-5CC45C36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659"/>
            <a:ext cx="7100361" cy="2357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D2F78-9B06-DE3F-2444-F0DB1AD8BADB}"/>
              </a:ext>
            </a:extLst>
          </p:cNvPr>
          <p:cNvSpPr/>
          <p:nvPr/>
        </p:nvSpPr>
        <p:spPr>
          <a:xfrm>
            <a:off x="8046720" y="318569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3C91B-B401-3441-544F-AEFE0DFF2971}"/>
              </a:ext>
            </a:extLst>
          </p:cNvPr>
          <p:cNvSpPr/>
          <p:nvPr/>
        </p:nvSpPr>
        <p:spPr>
          <a:xfrm>
            <a:off x="2179320" y="2671659"/>
            <a:ext cx="1706880" cy="4830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E1C880-945A-D117-7A58-53B0B244AF50}"/>
              </a:ext>
            </a:extLst>
          </p:cNvPr>
          <p:cNvSpPr/>
          <p:nvPr/>
        </p:nvSpPr>
        <p:spPr>
          <a:xfrm>
            <a:off x="853440" y="2625938"/>
            <a:ext cx="822960" cy="4830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31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And, finally, they added in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population structure </a:t>
            </a:r>
            <a:r>
              <a:rPr lang="en-US" sz="2200" dirty="0">
                <a:effectLst/>
                <a:latin typeface="Helvetica" pitchFamily="2" charset="0"/>
              </a:rPr>
              <a:t>as well!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02ACCE-BD1A-ADED-97E5-48A1B652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1673"/>
            <a:ext cx="6223951" cy="79256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5C9D9B-10CF-6FB3-B414-04D482F6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72" y="2180152"/>
            <a:ext cx="5807805" cy="241429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1F55352-CAE2-5E46-A84D-26F712DB0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81" r="48008"/>
          <a:stretch/>
        </p:blipFill>
        <p:spPr>
          <a:xfrm>
            <a:off x="8032569" y="370015"/>
            <a:ext cx="4041041" cy="35372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00B539D-2705-5528-4FED-42E5958C8F0F}"/>
              </a:ext>
            </a:extLst>
          </p:cNvPr>
          <p:cNvGrpSpPr/>
          <p:nvPr/>
        </p:nvGrpSpPr>
        <p:grpSpPr>
          <a:xfrm>
            <a:off x="8211659" y="3225549"/>
            <a:ext cx="3947134" cy="3632451"/>
            <a:chOff x="7387367" y="3039588"/>
            <a:chExt cx="4312824" cy="3645456"/>
          </a:xfrm>
        </p:grpSpPr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89EE7078-470D-5968-3253-4BC09B29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07" t="8259"/>
            <a:stretch/>
          </p:blipFill>
          <p:spPr>
            <a:xfrm>
              <a:off x="8047671" y="3039588"/>
              <a:ext cx="3652520" cy="3645456"/>
            </a:xfrm>
            <a:prstGeom prst="rect">
              <a:avLst/>
            </a:prstGeom>
          </p:spPr>
        </p:pic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5AE313A4-7CE5-7386-8786-451B4ED86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00" t="3908" r="87079" b="24558"/>
            <a:stretch/>
          </p:blipFill>
          <p:spPr>
            <a:xfrm>
              <a:off x="7387367" y="3039588"/>
              <a:ext cx="887654" cy="2842509"/>
            </a:xfrm>
            <a:prstGeom prst="rect">
              <a:avLst/>
            </a:prstGeom>
          </p:spPr>
        </p:pic>
      </p:grpSp>
      <p:pic>
        <p:nvPicPr>
          <p:cNvPr id="19" name="Graphic 18" descr="Female with solid fill">
            <a:extLst>
              <a:ext uri="{FF2B5EF4-FFF2-40B4-BE49-F238E27FC236}">
                <a16:creationId xmlns:a16="http://schemas.microsoft.com/office/drawing/2014/main" id="{3AFB7C31-C19C-D32B-E73D-ADADA268F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9827" y="2180152"/>
            <a:ext cx="579327" cy="579327"/>
          </a:xfrm>
          <a:prstGeom prst="rect">
            <a:avLst/>
          </a:prstGeom>
        </p:spPr>
      </p:pic>
      <p:pic>
        <p:nvPicPr>
          <p:cNvPr id="20" name="Graphic 19" descr="Male with solid fill">
            <a:extLst>
              <a:ext uri="{FF2B5EF4-FFF2-40B4-BE49-F238E27FC236}">
                <a16:creationId xmlns:a16="http://schemas.microsoft.com/office/drawing/2014/main" id="{BC48D687-5066-AE23-7EFC-5B63C6E99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8283" y="5452800"/>
            <a:ext cx="587807" cy="587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367E62-5139-9980-397A-D26566B480B8}"/>
              </a:ext>
            </a:extLst>
          </p:cNvPr>
          <p:cNvSpPr txBox="1"/>
          <p:nvPr/>
        </p:nvSpPr>
        <p:spPr>
          <a:xfrm>
            <a:off x="9334460" y="1923216"/>
            <a:ext cx="1394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lambs</a:t>
            </a:r>
          </a:p>
          <a:p>
            <a:r>
              <a:rPr lang="en-US" dirty="0"/>
              <a:t>yearlings</a:t>
            </a:r>
          </a:p>
          <a:p>
            <a:r>
              <a:rPr lang="en-US" dirty="0">
                <a:solidFill>
                  <a:srgbClr val="FF0000"/>
                </a:solidFill>
              </a:rPr>
              <a:t>adults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older adults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81FA45-A5AF-132A-F84F-B5C149FF0EF8}"/>
              </a:ext>
            </a:extLst>
          </p:cNvPr>
          <p:cNvSpPr txBox="1"/>
          <p:nvPr/>
        </p:nvSpPr>
        <p:spPr>
          <a:xfrm>
            <a:off x="9281033" y="5394276"/>
            <a:ext cx="139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lambs</a:t>
            </a:r>
          </a:p>
          <a:p>
            <a:r>
              <a:rPr lang="en-US" dirty="0">
                <a:solidFill>
                  <a:srgbClr val="FF0000"/>
                </a:solidFill>
              </a:rPr>
              <a:t>adults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FD7FE-13E6-4471-6D9B-94FCD5F6007E}"/>
              </a:ext>
            </a:extLst>
          </p:cNvPr>
          <p:cNvSpPr/>
          <p:nvPr/>
        </p:nvSpPr>
        <p:spPr>
          <a:xfrm>
            <a:off x="8211659" y="274854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26723C-6870-8789-4625-5F9AD202641F}"/>
              </a:ext>
            </a:extLst>
          </p:cNvPr>
          <p:cNvSpPr/>
          <p:nvPr/>
        </p:nvSpPr>
        <p:spPr>
          <a:xfrm>
            <a:off x="8243669" y="345641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F69818F-8144-17AA-418A-3FAFAD977B2D}"/>
              </a:ext>
            </a:extLst>
          </p:cNvPr>
          <p:cNvSpPr txBox="1">
            <a:spLocks/>
          </p:cNvSpPr>
          <p:nvPr/>
        </p:nvSpPr>
        <p:spPr>
          <a:xfrm>
            <a:off x="360474" y="264644"/>
            <a:ext cx="8257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Structured populations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B8323B-9B51-E16B-80A7-69F777F43964}"/>
              </a:ext>
            </a:extLst>
          </p:cNvPr>
          <p:cNvSpPr/>
          <p:nvPr/>
        </p:nvSpPr>
        <p:spPr>
          <a:xfrm>
            <a:off x="3571210" y="75179"/>
            <a:ext cx="862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If data are available, we can model much more detailed population structures using the same approach.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36949A-87DE-DAE8-8AEF-9254CD1C55A3}"/>
              </a:ext>
            </a:extLst>
          </p:cNvPr>
          <p:cNvSpPr/>
          <p:nvPr/>
        </p:nvSpPr>
        <p:spPr>
          <a:xfrm>
            <a:off x="-93390" y="4436606"/>
            <a:ext cx="86207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b="1" dirty="0">
                <a:solidFill>
                  <a:srgbClr val="C00000"/>
                </a:solidFill>
              </a:rPr>
              <a:t>Leslie matrix </a:t>
            </a:r>
            <a:r>
              <a:rPr lang="en-US" sz="2800" dirty="0"/>
              <a:t>model divides classes based on age.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A292A0-48BA-7533-9605-B18070FC1EB6}"/>
              </a:ext>
            </a:extLst>
          </p:cNvPr>
          <p:cNvSpPr/>
          <p:nvPr/>
        </p:nvSpPr>
        <p:spPr>
          <a:xfrm>
            <a:off x="86451" y="4823077"/>
            <a:ext cx="9723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b="1" dirty="0" err="1">
                <a:solidFill>
                  <a:srgbClr val="C00000"/>
                </a:solidFill>
              </a:rPr>
              <a:t>Lefkovitch</a:t>
            </a:r>
            <a:r>
              <a:rPr lang="en-US" sz="2800" b="1" dirty="0">
                <a:solidFill>
                  <a:srgbClr val="C00000"/>
                </a:solidFill>
              </a:rPr>
              <a:t> matrix </a:t>
            </a:r>
            <a:r>
              <a:rPr lang="en-US" sz="2800" dirty="0"/>
              <a:t>model divides classes based on life stage.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BBAEF4-8E68-509B-414E-6E1E51B94245}"/>
              </a:ext>
            </a:extLst>
          </p:cNvPr>
          <p:cNvSpPr txBox="1"/>
          <p:nvPr/>
        </p:nvSpPr>
        <p:spPr>
          <a:xfrm>
            <a:off x="6318006" y="6114816"/>
            <a:ext cx="587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Leslie 1945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 </a:t>
            </a:r>
            <a:r>
              <a:rPr lang="en-US" sz="2200" dirty="0">
                <a:cs typeface="Franklin Gothic Medium"/>
              </a:rPr>
              <a:t>Leslie 1948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</a:t>
            </a:r>
          </a:p>
          <a:p>
            <a:pPr algn="r"/>
            <a:r>
              <a:rPr lang="en-US" sz="2200" dirty="0" err="1">
                <a:cs typeface="Franklin Gothic Medium"/>
              </a:rPr>
              <a:t>Lefkovitch</a:t>
            </a:r>
            <a:r>
              <a:rPr lang="en-US" sz="2200" dirty="0">
                <a:cs typeface="Franklin Gothic Medium"/>
              </a:rPr>
              <a:t> 1965 </a:t>
            </a:r>
            <a:r>
              <a:rPr lang="en-US" sz="2200" i="1" dirty="0">
                <a:cs typeface="Franklin Gothic Medium"/>
              </a:rPr>
              <a:t>Biometrics.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919472-C0C2-340D-9C6E-001D4B909930}"/>
              </a:ext>
            </a:extLst>
          </p:cNvPr>
          <p:cNvSpPr/>
          <p:nvPr/>
        </p:nvSpPr>
        <p:spPr>
          <a:xfrm>
            <a:off x="2194986" y="25773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56BB07-6801-BEB2-3906-41B1AAFC8B6F}"/>
              </a:ext>
            </a:extLst>
          </p:cNvPr>
          <p:cNvSpPr/>
          <p:nvPr/>
        </p:nvSpPr>
        <p:spPr>
          <a:xfrm>
            <a:off x="3993044" y="263990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217CB1-51C2-C115-3500-EE74AAA47256}"/>
              </a:ext>
            </a:extLst>
          </p:cNvPr>
          <p:cNvCxnSpPr>
            <a:cxnSpLocks/>
          </p:cNvCxnSpPr>
          <p:nvPr/>
        </p:nvCxnSpPr>
        <p:spPr>
          <a:xfrm>
            <a:off x="3327719" y="318512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ECEAA396-6D32-6D56-1016-F8555F4FE3AC}"/>
              </a:ext>
            </a:extLst>
          </p:cNvPr>
          <p:cNvCxnSpPr>
            <a:cxnSpLocks/>
            <a:stCxn id="65" idx="0"/>
            <a:endCxn id="64" idx="0"/>
          </p:cNvCxnSpPr>
          <p:nvPr/>
        </p:nvCxnSpPr>
        <p:spPr>
          <a:xfrm rot="16200000" flipV="1">
            <a:off x="3596758" y="1709614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E87DFEC-FA14-FE99-FD8E-DBD377C63DD8}"/>
              </a:ext>
            </a:extLst>
          </p:cNvPr>
          <p:cNvSpPr/>
          <p:nvPr/>
        </p:nvSpPr>
        <p:spPr>
          <a:xfrm>
            <a:off x="4082405" y="2015173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5C4FE3-A5BB-C024-2A62-046C79EF1029}"/>
              </a:ext>
            </a:extLst>
          </p:cNvPr>
          <p:cNvSpPr/>
          <p:nvPr/>
        </p:nvSpPr>
        <p:spPr>
          <a:xfrm>
            <a:off x="3453130" y="3181319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65DF18-C7EC-5233-4CBD-462D7CBAC1FB}"/>
              </a:ext>
            </a:extLst>
          </p:cNvPr>
          <p:cNvSpPr/>
          <p:nvPr/>
        </p:nvSpPr>
        <p:spPr>
          <a:xfrm>
            <a:off x="5784001" y="261912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EA0804B-79C2-6384-C21D-7D3350694AE1}"/>
              </a:ext>
            </a:extLst>
          </p:cNvPr>
          <p:cNvSpPr/>
          <p:nvPr/>
        </p:nvSpPr>
        <p:spPr>
          <a:xfrm>
            <a:off x="7553720" y="26357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69D42B-6DD7-C1F3-FEA5-A7341411DCA7}"/>
              </a:ext>
            </a:extLst>
          </p:cNvPr>
          <p:cNvSpPr/>
          <p:nvPr/>
        </p:nvSpPr>
        <p:spPr>
          <a:xfrm>
            <a:off x="9323439" y="261912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50D85BC3-6EB4-2CF0-0ABF-02E3AFB35000}"/>
              </a:ext>
            </a:extLst>
          </p:cNvPr>
          <p:cNvCxnSpPr>
            <a:cxnSpLocks/>
            <a:stCxn id="70" idx="0"/>
            <a:endCxn id="64" idx="0"/>
          </p:cNvCxnSpPr>
          <p:nvPr/>
        </p:nvCxnSpPr>
        <p:spPr>
          <a:xfrm rot="16200000" flipV="1">
            <a:off x="4502627" y="803744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2BC42B6-5013-4E99-D963-2C1612AF874C}"/>
              </a:ext>
            </a:extLst>
          </p:cNvPr>
          <p:cNvSpPr/>
          <p:nvPr/>
        </p:nvSpPr>
        <p:spPr>
          <a:xfrm>
            <a:off x="5852418" y="1919136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6018D6-B0EB-EE50-AFD8-D1DB0B9BADE4}"/>
              </a:ext>
            </a:extLst>
          </p:cNvPr>
          <p:cNvSpPr/>
          <p:nvPr/>
        </p:nvSpPr>
        <p:spPr>
          <a:xfrm>
            <a:off x="7691336" y="18305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CC4F06BA-39D9-99AA-1F27-87E545532526}"/>
              </a:ext>
            </a:extLst>
          </p:cNvPr>
          <p:cNvCxnSpPr>
            <a:cxnSpLocks/>
            <a:stCxn id="72" idx="0"/>
            <a:endCxn id="64" idx="0"/>
          </p:cNvCxnSpPr>
          <p:nvPr/>
        </p:nvCxnSpPr>
        <p:spPr>
          <a:xfrm rot="16200000" flipV="1">
            <a:off x="6272346" y="-965975"/>
            <a:ext cx="41740" cy="7128453"/>
          </a:xfrm>
          <a:prstGeom prst="curvedConnector3">
            <a:avLst>
              <a:gd name="adj1" fmla="val 32112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A0394CD-A518-9F25-8004-4262CBF33934}"/>
              </a:ext>
            </a:extLst>
          </p:cNvPr>
          <p:cNvCxnSpPr>
            <a:cxnSpLocks/>
            <a:stCxn id="71" idx="0"/>
            <a:endCxn id="64" idx="0"/>
          </p:cNvCxnSpPr>
          <p:nvPr/>
        </p:nvCxnSpPr>
        <p:spPr>
          <a:xfrm rot="16200000" flipV="1">
            <a:off x="5379160" y="-72789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60DCCAD-0F37-05B1-558D-2ACA9907D55F}"/>
              </a:ext>
            </a:extLst>
          </p:cNvPr>
          <p:cNvSpPr/>
          <p:nvPr/>
        </p:nvSpPr>
        <p:spPr>
          <a:xfrm>
            <a:off x="9680595" y="190984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5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1E47F1F-BFA7-372F-967B-3DEE5B4DB15F}"/>
              </a:ext>
            </a:extLst>
          </p:cNvPr>
          <p:cNvCxnSpPr>
            <a:cxnSpLocks/>
          </p:cNvCxnSpPr>
          <p:nvPr/>
        </p:nvCxnSpPr>
        <p:spPr>
          <a:xfrm>
            <a:off x="5122226" y="320111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67C551-C565-9CCF-DB13-DFC46D11DE6A}"/>
              </a:ext>
            </a:extLst>
          </p:cNvPr>
          <p:cNvSpPr/>
          <p:nvPr/>
        </p:nvSpPr>
        <p:spPr>
          <a:xfrm>
            <a:off x="5247637" y="319730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5F818D-664B-5582-B880-F0EE933F9919}"/>
              </a:ext>
            </a:extLst>
          </p:cNvPr>
          <p:cNvCxnSpPr>
            <a:cxnSpLocks/>
          </p:cNvCxnSpPr>
          <p:nvPr/>
        </p:nvCxnSpPr>
        <p:spPr>
          <a:xfrm>
            <a:off x="6889456" y="318512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B1A83A9-E094-4F32-A72F-0263B445A3CF}"/>
              </a:ext>
            </a:extLst>
          </p:cNvPr>
          <p:cNvSpPr/>
          <p:nvPr/>
        </p:nvSpPr>
        <p:spPr>
          <a:xfrm>
            <a:off x="7014867" y="3181319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3DAE7C-0A60-E29F-CC3D-37D56BC52E80}"/>
              </a:ext>
            </a:extLst>
          </p:cNvPr>
          <p:cNvCxnSpPr>
            <a:cxnSpLocks/>
          </p:cNvCxnSpPr>
          <p:nvPr/>
        </p:nvCxnSpPr>
        <p:spPr>
          <a:xfrm>
            <a:off x="8672283" y="322391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F223CF9-3D43-4911-F7C2-8B781E1D86A2}"/>
              </a:ext>
            </a:extLst>
          </p:cNvPr>
          <p:cNvSpPr/>
          <p:nvPr/>
        </p:nvSpPr>
        <p:spPr>
          <a:xfrm>
            <a:off x="8797694" y="322011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37865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3327719" y="2091119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5125777" y="2153640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4460452" y="269886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4729491" y="1223351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5215138" y="152891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4585863" y="269505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2B2FB-89ED-C5A3-4734-07B9113D8B01}"/>
              </a:ext>
            </a:extLst>
          </p:cNvPr>
          <p:cNvSpPr/>
          <p:nvPr/>
        </p:nvSpPr>
        <p:spPr>
          <a:xfrm>
            <a:off x="3387055" y="5771605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6916734" y="2132859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8686453" y="2149511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5635360" y="317481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6985151" y="1432873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8824069" y="13442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6511893" y="-559052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6254959" y="2714852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6380370" y="2711043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8022189" y="269886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8147600" y="269505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015FD-F306-F50D-D1D3-CB97176F6AFD}"/>
              </a:ext>
            </a:extLst>
          </p:cNvPr>
          <p:cNvSpPr txBox="1"/>
          <p:nvPr/>
        </p:nvSpPr>
        <p:spPr>
          <a:xfrm>
            <a:off x="6318006" y="6114816"/>
            <a:ext cx="587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Leslie 1945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 </a:t>
            </a:r>
            <a:r>
              <a:rPr lang="en-US" sz="2200" dirty="0">
                <a:cs typeface="Franklin Gothic Medium"/>
              </a:rPr>
              <a:t>Leslie 1948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</a:t>
            </a:r>
          </a:p>
          <a:p>
            <a:pPr algn="r"/>
            <a:r>
              <a:rPr lang="en-US" sz="2200" dirty="0" err="1">
                <a:cs typeface="Franklin Gothic Medium"/>
              </a:rPr>
              <a:t>Lefkovitch</a:t>
            </a:r>
            <a:r>
              <a:rPr lang="en-US" sz="2200" dirty="0">
                <a:cs typeface="Franklin Gothic Medium"/>
              </a:rPr>
              <a:t> 1965 </a:t>
            </a:r>
            <a:r>
              <a:rPr lang="en-US" sz="2200" i="1" dirty="0">
                <a:cs typeface="Franklin Gothic Medium"/>
              </a:rPr>
              <a:t>Biometrics.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F520FD-AC08-0280-1DFE-C4822F84BE8B}"/>
              </a:ext>
            </a:extLst>
          </p:cNvPr>
          <p:cNvSpPr/>
          <p:nvPr/>
        </p:nvSpPr>
        <p:spPr>
          <a:xfrm>
            <a:off x="4395724" y="3672959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E02256-13D0-4441-03BF-F3F262F52405}"/>
              </a:ext>
            </a:extLst>
          </p:cNvPr>
          <p:cNvSpPr/>
          <p:nvPr/>
        </p:nvSpPr>
        <p:spPr>
          <a:xfrm>
            <a:off x="6674839" y="3672960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041619-87EE-6861-C26D-9B38D3832797}"/>
              </a:ext>
            </a:extLst>
          </p:cNvPr>
          <p:cNvSpPr/>
          <p:nvPr/>
        </p:nvSpPr>
        <p:spPr>
          <a:xfrm>
            <a:off x="8528837" y="3672959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4BF727-2A46-118A-0465-0021482E4D71}"/>
              </a:ext>
            </a:extLst>
          </p:cNvPr>
          <p:cNvSpPr/>
          <p:nvPr/>
        </p:nvSpPr>
        <p:spPr>
          <a:xfrm>
            <a:off x="3571210" y="75179"/>
            <a:ext cx="862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If data are available, we can model much more detailed population structures using the same approach.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3908674" y="4345093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DC884-0EF0-6FF4-A461-FD7D97B2521E}"/>
                  </a:ext>
                </a:extLst>
              </p:cNvPr>
              <p:cNvSpPr txBox="1"/>
              <p:nvPr/>
            </p:nvSpPr>
            <p:spPr>
              <a:xfrm>
                <a:off x="6634636" y="4196118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DC884-0EF0-6FF4-A461-FD7D97B2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636" y="4196118"/>
                <a:ext cx="556819" cy="105984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1D120-2961-653D-C464-14F4D229045A}"/>
                  </a:ext>
                </a:extLst>
              </p:cNvPr>
              <p:cNvSpPr txBox="1"/>
              <p:nvPr/>
            </p:nvSpPr>
            <p:spPr>
              <a:xfrm>
                <a:off x="3387055" y="4196118"/>
                <a:ext cx="2355196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1D120-2961-653D-C464-14F4D229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55" y="4196118"/>
                <a:ext cx="2355196" cy="1061509"/>
              </a:xfrm>
              <a:prstGeom prst="rect">
                <a:avLst/>
              </a:prstGeom>
              <a:blipFill>
                <a:blip r:embed="rId4"/>
                <a:stretch>
                  <a:fillRect t="-4762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76FF77-9ED9-AE3E-6146-A5BFA7E2BFD1}"/>
                  </a:ext>
                </a:extLst>
              </p:cNvPr>
              <p:cNvSpPr txBox="1"/>
              <p:nvPr/>
            </p:nvSpPr>
            <p:spPr>
              <a:xfrm>
                <a:off x="8274230" y="4190763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76FF77-9ED9-AE3E-6146-A5BFA7E2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230" y="4190763"/>
                <a:ext cx="886205" cy="1061316"/>
              </a:xfrm>
              <a:prstGeom prst="rect">
                <a:avLst/>
              </a:prstGeom>
              <a:blipFill>
                <a:blip r:embed="rId5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268283" y="4126225"/>
            <a:ext cx="2772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dominant eigenvalue of transition matrix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86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90294"/>
              </p:ext>
            </p:extLst>
          </p:nvPr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811947" y="5704115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/>
                  <a:t>Gross reproductive rate (GRR):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7" y="5704115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23529" r="-216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5766516" y="4664151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405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</a:t>
                </a:r>
                <a:r>
                  <a:rPr lang="en-US" sz="2200" b="1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7013</TotalTime>
  <Words>8580</Words>
  <Application>Microsoft Macintosh PowerPoint</Application>
  <PresentationFormat>Widescreen</PresentationFormat>
  <Paragraphs>1344</Paragraphs>
  <Slides>110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30" baseType="lpstr">
      <vt:lpstr>Arial</vt:lpstr>
      <vt:lpstr>Calibri</vt:lpstr>
      <vt:lpstr>Calibri Light</vt:lpstr>
      <vt:lpstr>Cambria Math</vt:lpstr>
      <vt:lpstr>Courier New</vt:lpstr>
      <vt:lpstr>Franklin Gothic Medium</vt:lpstr>
      <vt:lpstr>Georgia</vt:lpstr>
      <vt:lpstr>Gill Sans</vt:lpstr>
      <vt:lpstr>Helvetica</vt:lpstr>
      <vt:lpstr>Helvetica Light</vt:lpstr>
      <vt:lpstr>inherit</vt:lpstr>
      <vt:lpstr>Open Sans</vt:lpstr>
      <vt:lpstr>Roboto</vt:lpstr>
      <vt:lpstr>SanomatSans</vt:lpstr>
      <vt:lpstr>Source Sans Pro</vt:lpstr>
      <vt:lpstr>STIXGeneral</vt:lpstr>
      <vt:lpstr>STIXGeneral-Italic</vt:lpstr>
      <vt:lpstr>STIXGeneral-Regular</vt:lpstr>
      <vt:lpstr>Wingdings</vt:lpstr>
      <vt:lpstr>Office Theme</vt:lpstr>
      <vt:lpstr>PowerPoint Presentation</vt:lpstr>
      <vt:lpstr>Fundamentals of Ecology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We can estimate growth rates by ‘fitting’ a model to data</vt:lpstr>
      <vt:lpstr>We can estimate growth rates by ‘fitting’ a model to data</vt:lpstr>
      <vt:lpstr>We can estimate growth rates by ‘fitting’ a model to data</vt:lpstr>
      <vt:lpstr>We can estimate growth rates by ‘fitting’ a model to data</vt:lpstr>
      <vt:lpstr>PowerPoint Presentation</vt:lpstr>
      <vt:lpstr>Malthus proposed some limits to population growth</vt:lpstr>
      <vt:lpstr>Malthus proposed some limits to population growth</vt:lpstr>
      <vt:lpstr>Malthus proposed some limits to population growth</vt:lpstr>
      <vt:lpstr>Logistic growth equation</vt:lpstr>
      <vt:lpstr>Logistic growth equation</vt:lpstr>
      <vt:lpstr>Logistic growth equation</vt:lpstr>
      <vt:lpstr>Logistic growth equation</vt:lpstr>
      <vt:lpstr>Logistic growth equation</vt:lpstr>
      <vt:lpstr>Logistic growth equation</vt:lpstr>
      <vt:lpstr>Logistic growth equation</vt:lpstr>
      <vt:lpstr>Logistic growth and equilibrium</vt:lpstr>
      <vt:lpstr>Logistic growth and equilibrium</vt:lpstr>
      <vt:lpstr>Logistic growth and equilibrium</vt:lpstr>
      <vt:lpstr>Logistic growth and equilibrium</vt:lpstr>
      <vt:lpstr>Logistic growth and equilibrium</vt:lpstr>
      <vt:lpstr>Logistic growth and equilibrium</vt:lpstr>
      <vt:lpstr>Many populations will fluctuate above or below carrying capacity.</vt:lpstr>
      <vt:lpstr>Many populations will fluctuate above or below carrying capacity.</vt:lpstr>
      <vt:lpstr>Many populations will fluctuate above or below carrying capacity.</vt:lpstr>
      <vt:lpstr>Many populations will fluctuate above or below carrying capacity.</vt:lpstr>
      <vt:lpstr>Logistic growth still does not describe human populations well.</vt:lpstr>
      <vt:lpstr>Logistic growth and equilibrium</vt:lpstr>
      <vt:lpstr>Logistic growth and equilibrium</vt:lpstr>
      <vt:lpstr>Logistic growth and harvesting</vt:lpstr>
      <vt:lpstr>Logistic growth and harvesting</vt:lpstr>
      <vt:lpstr>Logistic growth and harvesting</vt:lpstr>
      <vt:lpstr>Logistic growth and harvesting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sustainable yield (MSY)</vt:lpstr>
      <vt:lpstr>Maximum sustainable yield (MSY)</vt:lpstr>
      <vt:lpstr>Maximum sustainable yield (MSY)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Overfishing: A Tragedy of the Commons</vt:lpstr>
      <vt:lpstr>Overfishing: A Tragedy of the Commons</vt:lpstr>
      <vt:lpstr>Overfishing: A Tragedy of the Commons</vt:lpstr>
      <vt:lpstr>Overfishing: A Tragedy of the Commons</vt:lpstr>
      <vt:lpstr>Overfishing: A Tragedy of the Commons</vt:lpstr>
      <vt:lpstr>PowerPoint Presentation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PowerPoint Presentation</vt:lpstr>
      <vt:lpstr>PowerPoint Presentation</vt:lpstr>
      <vt:lpstr>PowerPoint Presentation</vt:lpstr>
      <vt:lpstr>PowerPoint Presentation</vt:lpstr>
      <vt:lpstr>Structured populations in practice</vt:lpstr>
      <vt:lpstr>Structured populations in practice</vt:lpstr>
      <vt:lpstr>Structured populations in practice</vt:lpstr>
      <vt:lpstr>Structured populations in practice</vt:lpstr>
      <vt:lpstr>Structured populations in practice</vt:lpstr>
      <vt:lpstr>Structured populations in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56</cp:revision>
  <dcterms:created xsi:type="dcterms:W3CDTF">2023-01-31T15:30:55Z</dcterms:created>
  <dcterms:modified xsi:type="dcterms:W3CDTF">2024-02-27T19:04:26Z</dcterms:modified>
</cp:coreProperties>
</file>